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403" r:id="rId2"/>
    <p:sldId id="2698" r:id="rId3"/>
    <p:sldId id="2670" r:id="rId4"/>
    <p:sldId id="2683" r:id="rId5"/>
    <p:sldId id="2684" r:id="rId6"/>
    <p:sldId id="2697" r:id="rId7"/>
    <p:sldId id="2685" r:id="rId8"/>
    <p:sldId id="2686" r:id="rId9"/>
    <p:sldId id="2687" r:id="rId10"/>
    <p:sldId id="2688" r:id="rId11"/>
    <p:sldId id="2689" r:id="rId12"/>
    <p:sldId id="2690" r:id="rId13"/>
    <p:sldId id="2691" r:id="rId14"/>
    <p:sldId id="2692" r:id="rId15"/>
    <p:sldId id="2693" r:id="rId16"/>
    <p:sldId id="2694" r:id="rId17"/>
    <p:sldId id="269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64" autoAdjust="0"/>
  </p:normalViewPr>
  <p:slideViewPr>
    <p:cSldViewPr snapToGrid="0">
      <p:cViewPr varScale="1">
        <p:scale>
          <a:sx n="79" d="100"/>
          <a:sy n="79"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2D470-7CCC-4D07-8150-A213AC3130D8}" type="datetimeFigureOut">
              <a:rPr lang="zh-CN" altLang="en-US" smtClean="0"/>
              <a:t>2024/5/26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654AB-B0B3-4E43-8CA6-C41F6824891D}" type="slidenum">
              <a:rPr lang="zh-CN" altLang="en-US" smtClean="0"/>
              <a:t>‹#›</a:t>
            </a:fld>
            <a:endParaRPr lang="zh-CN" altLang="en-US"/>
          </a:p>
        </p:txBody>
      </p:sp>
    </p:spTree>
    <p:extLst>
      <p:ext uri="{BB962C8B-B14F-4D97-AF65-F5344CB8AC3E}">
        <p14:creationId xmlns:p14="http://schemas.microsoft.com/office/powerpoint/2010/main" val="74205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Hello everyone. My name is </a:t>
            </a:r>
            <a:r>
              <a:rPr lang="en-US" altLang="zh-CN" dirty="0" err="1"/>
              <a:t>Ruifeng</a:t>
            </a:r>
            <a:r>
              <a:rPr lang="en-US" altLang="zh-CN" dirty="0"/>
              <a:t> Ma. We are from the School of Automation, Beijing Institute of Technology. The topic of my talk is INTERLESS: Interference-Aware Deep Resource Prediction for Serverless Computing. </a:t>
            </a:r>
            <a:endParaRPr lang="en-US" altLang="zh-CN" sz="1200" dirty="0">
              <a:latin typeface="Arial" panose="020B0604020202020204" pitchFamily="34" charset="0"/>
            </a:endParaRPr>
          </a:p>
        </p:txBody>
      </p:sp>
      <p:sp>
        <p:nvSpPr>
          <p:cNvPr id="4" name="灯片编号占位符 3"/>
          <p:cNvSpPr>
            <a:spLocks noGrp="1"/>
          </p:cNvSpPr>
          <p:nvPr>
            <p:ph type="sldNum" sz="quarter" idx="5"/>
          </p:nvPr>
        </p:nvSpPr>
        <p:spPr/>
        <p:txBody>
          <a:bodyPr/>
          <a:lstStyle/>
          <a:p>
            <a:fld id="{D2A9F65B-6F81-4288-9904-68ABFE290F01}" type="slidenum">
              <a:rPr lang="zh-CN" altLang="en-US" smtClean="0"/>
              <a:t>1</a:t>
            </a:fld>
            <a:endParaRPr lang="zh-CN" altLang="en-US"/>
          </a:p>
        </p:txBody>
      </p:sp>
    </p:spTree>
    <p:extLst>
      <p:ext uri="{BB962C8B-B14F-4D97-AF65-F5344CB8AC3E}">
        <p14:creationId xmlns:p14="http://schemas.microsoft.com/office/powerpoint/2010/main" val="124677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hidden state of LSTM is fed into Temporal Pattern Attention to model the interference between function instances. </a:t>
                </a:r>
                <a:r>
                  <a:rPr lang="en-US" altLang="zh-CN" b="0" i="0" dirty="0">
                    <a:solidFill>
                      <a:srgbClr val="121212"/>
                    </a:solidFill>
                    <a:effectLst/>
                    <a:latin typeface="-apple-system"/>
                  </a:rPr>
                  <a:t>The </a:t>
                </a:r>
                <a:r>
                  <a:rPr lang="en-US" altLang="zh-CN" sz="1200" kern="1200" dirty="0">
                    <a:solidFill>
                      <a:schemeClr val="tx1"/>
                    </a:solidFill>
                    <a:latin typeface="+mn-lt"/>
                    <a:ea typeface="+mn-ea"/>
                    <a:cs typeface="+mn-cs"/>
                  </a:rPr>
                  <a:t>Temporal Pattern Attention is the weighted </a:t>
                </a:r>
                <a:r>
                  <a:rPr lang="en-US" altLang="zh-CN" sz="1200" dirty="0"/>
                  <a:t>sum of hidden vector from different time series dimensions.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h_t</a:t>
                </a:r>
                <a:r>
                  <a:rPr lang="en-US" altLang="zh-CN" dirty="0"/>
                  <a:t> represents the hidden state of the RNN at time step t. There are 1-D CNN filters, shown as different colors of rectangles. Then, each filter convolves over  features of hidden states and produces a matrix H^C by the following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scoring function to evaluate relevance is as follows. Then, the attention weight alpha is obtained as </a:t>
                </a:r>
                <a14:m>
                  <m:oMath xmlns:m="http://schemas.openxmlformats.org/officeDocument/2006/math">
                    <m:r>
                      <m:rPr>
                        <m:nor/>
                      </m:rPr>
                      <a:rPr lang="en-US" altLang="zh-CN" sz="1200" kern="100" smtClean="0">
                        <a:effectLst/>
                        <a:latin typeface="等线" panose="02010600030101010101" pitchFamily="2" charset="-122"/>
                        <a:ea typeface="等线" panose="02010600030101010101" pitchFamily="2" charset="-122"/>
                        <a:cs typeface="Times New Roman" panose="02020603050405020304" pitchFamily="18" charset="0"/>
                      </a:rPr>
                      <m:t>sigmoid</m:t>
                    </m:r>
                  </m:oMath>
                </a14:m>
                <a:r>
                  <a:rPr lang="en-US" altLang="zh-CN" dirty="0"/>
                  <a:t> calculation. Completing the process, the row vectors of H_C are weighted by alpha to obtain the context vector </a:t>
                </a:r>
                <a:r>
                  <a:rPr lang="en-US" altLang="zh-CN" dirty="0" err="1"/>
                  <a:t>v_t</a:t>
                </a:r>
                <a:r>
                  <a:rPr lang="en-US" altLang="zh-CN" dirty="0"/>
                  <a:t>.</a:t>
                </a:r>
                <a:r>
                  <a:rPr lang="en-US" altLang="zh-CN" baseline="0" dirty="0"/>
                  <a:t> </a:t>
                </a:r>
                <a:r>
                  <a:rPr lang="en-US" altLang="zh-CN" dirty="0"/>
                  <a:t>Then we integrate </a:t>
                </a:r>
                <a:r>
                  <a:rPr lang="en-US" altLang="zh-CN" dirty="0" err="1"/>
                  <a:t>v_t</a:t>
                </a:r>
                <a:r>
                  <a:rPr lang="en-US" altLang="zh-CN" dirty="0"/>
                  <a:t> and </a:t>
                </a:r>
                <a:r>
                  <a:rPr lang="en-US" altLang="zh-CN" dirty="0" err="1"/>
                  <a:t>h_t</a:t>
                </a:r>
                <a:r>
                  <a:rPr lang="en-US" altLang="zh-CN" dirty="0"/>
                  <a:t> as the state </a:t>
                </a:r>
                <a:r>
                  <a:rPr lang="en-US" altLang="zh-CN" dirty="0" err="1"/>
                  <a:t>r_t</a:t>
                </a:r>
                <a:r>
                  <a:rPr lang="en-US" altLang="zh-CN" dirty="0"/>
                  <a:t>.</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hidden state of LSTM is fed into Temporal Pattern Attention to model the interference between function instances. </a:t>
                </a:r>
                <a:r>
                  <a:rPr lang="en-US" altLang="zh-CN" b="0" i="0" dirty="0">
                    <a:solidFill>
                      <a:srgbClr val="121212"/>
                    </a:solidFill>
                    <a:effectLst/>
                    <a:latin typeface="-apple-system"/>
                  </a:rPr>
                  <a:t>The </a:t>
                </a:r>
                <a:r>
                  <a:rPr lang="en-US" altLang="zh-CN" sz="1200" kern="1200" dirty="0">
                    <a:solidFill>
                      <a:schemeClr val="tx1"/>
                    </a:solidFill>
                    <a:latin typeface="+mn-lt"/>
                    <a:ea typeface="+mn-ea"/>
                    <a:cs typeface="+mn-cs"/>
                  </a:rPr>
                  <a:t>Temporal Pattern Attention is the weighted </a:t>
                </a:r>
                <a:r>
                  <a:rPr lang="en-US" altLang="zh-CN" sz="1200" dirty="0"/>
                  <a:t>sum of hidden vector from different time series dimensions.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h_t</a:t>
                </a:r>
                <a:r>
                  <a:rPr lang="en-US" altLang="zh-CN" dirty="0"/>
                  <a:t> represents the hidden state of the RNN at time step t. There are 1-D CNN filters, shown as different colors of rectangles. Then, each filter convolves over  features of hidden states and produces a matrix H^C by the following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scoring function to evaluate relevance is as follows. Then, the attention weight alpha is obtained as </a:t>
                </a:r>
                <a:r>
                  <a:rPr lang="en-US" altLang="zh-CN" sz="1200" i="0" kern="100">
                    <a:effectLst/>
                    <a:latin typeface="Cambria Math" panose="02040503050406030204" pitchFamily="18" charset="0"/>
                    <a:ea typeface="等线" panose="02010600030101010101" pitchFamily="2" charset="-122"/>
                    <a:cs typeface="Times New Roman" panose="02020603050405020304" pitchFamily="18" charset="0"/>
                  </a:rPr>
                  <a:t>"sigmoid</a:t>
                </a:r>
                <a:r>
                  <a:rPr lang="zh-CN" altLang="en-US" sz="1200" i="0" kern="100">
                    <a:effectLst/>
                    <a:latin typeface="等线" panose="02010600030101010101" pitchFamily="2" charset="-122"/>
                    <a:ea typeface="等线" panose="02010600030101010101" pitchFamily="2" charset="-122"/>
                    <a:cs typeface="Times New Roman" panose="02020603050405020304" pitchFamily="18" charset="0"/>
                  </a:rPr>
                  <a:t>"</a:t>
                </a:r>
                <a:r>
                  <a:rPr lang="en-US" altLang="zh-CN" dirty="0"/>
                  <a:t> calculation. Completing the process, the row vectors of H_C are weighted by alpha to obtain the context vector </a:t>
                </a:r>
                <a:r>
                  <a:rPr lang="en-US" altLang="zh-CN" dirty="0" err="1"/>
                  <a:t>v_t</a:t>
                </a:r>
                <a:r>
                  <a:rPr lang="en-US" altLang="zh-CN" dirty="0"/>
                  <a:t>.</a:t>
                </a:r>
                <a:r>
                  <a:rPr lang="en-US" altLang="zh-CN" baseline="0" dirty="0"/>
                  <a:t> </a:t>
                </a:r>
                <a:r>
                  <a:rPr lang="en-US" altLang="zh-CN" dirty="0"/>
                  <a:t>Then we integrate </a:t>
                </a:r>
                <a:r>
                  <a:rPr lang="en-US" altLang="zh-CN" dirty="0" err="1"/>
                  <a:t>v_t</a:t>
                </a:r>
                <a:r>
                  <a:rPr lang="en-US" altLang="zh-CN" dirty="0"/>
                  <a:t> and </a:t>
                </a:r>
                <a:r>
                  <a:rPr lang="en-US" altLang="zh-CN" dirty="0" err="1"/>
                  <a:t>h_t</a:t>
                </a:r>
                <a:r>
                  <a:rPr lang="en-US" altLang="zh-CN" dirty="0"/>
                  <a:t> as the state </a:t>
                </a:r>
                <a:r>
                  <a:rPr lang="en-US" altLang="zh-CN" dirty="0" err="1"/>
                  <a:t>r_t</a:t>
                </a:r>
                <a:r>
                  <a:rPr lang="en-US" altLang="zh-CN" dirty="0"/>
                  <a:t>.</a:t>
                </a:r>
              </a:p>
            </p:txBody>
          </p:sp>
        </mc:Fallback>
      </mc:AlternateContent>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27453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The predictor’s decoder serves two purposes. First, it must predict long and variable length time series for function scheduling, resource configuration, and anomaly detection. But predicting long time series is challenging. Second, it should effectively process the TPA-encoded feature </a:t>
            </a:r>
            <a:r>
              <a:rPr lang="en-US" altLang="zh-CN" dirty="0" err="1"/>
              <a:t>r_t</a:t>
            </a:r>
            <a:r>
              <a:rPr lang="en-US" altLang="zh-CN" dirty="0"/>
              <a:t>. </a:t>
            </a:r>
          </a:p>
          <a:p>
            <a:pPr algn="l"/>
            <a:endParaRPr lang="en-US" altLang="zh-CN" dirty="0"/>
          </a:p>
          <a:p>
            <a:pPr algn="l"/>
            <a:r>
              <a:rPr lang="en-US" altLang="zh-CN" dirty="0"/>
              <a:t>To achieve the first purpose, INTERLESS’s decoder includes a GRU for long-horizon resource prediction. The GRU has superior performance for predicting long and variable length time series than conventional multi-layer </a:t>
            </a:r>
            <a:r>
              <a:rPr lang="en-US" altLang="zh-CN" dirty="0" err="1"/>
              <a:t>perceptrons</a:t>
            </a:r>
            <a:r>
              <a:rPr lang="en-US" altLang="zh-CN" dirty="0"/>
              <a:t>.</a:t>
            </a:r>
          </a:p>
          <a:p>
            <a:pPr algn="l"/>
            <a:endParaRPr lang="en-US" altLang="zh-CN" dirty="0"/>
          </a:p>
          <a:p>
            <a:pPr algn="l"/>
            <a:r>
              <a:rPr lang="en-US" altLang="zh-CN" dirty="0"/>
              <a:t>To achieve the second purpose, INTERLESS </a:t>
            </a:r>
            <a:r>
              <a:rPr lang="en-US" altLang="zh-CN" dirty="0" err="1"/>
              <a:t>initialises</a:t>
            </a:r>
            <a:r>
              <a:rPr lang="en-US" altLang="zh-CN" dirty="0"/>
              <a:t> the GRU’s hidden state </a:t>
            </a:r>
            <a:r>
              <a:rPr lang="en-US" altLang="zh-CN" dirty="0" err="1"/>
              <a:t>h^prime</a:t>
            </a:r>
            <a:r>
              <a:rPr lang="en-US" altLang="zh-CN" dirty="0"/>
              <a:t>_{t+1} equal to </a:t>
            </a:r>
            <a:r>
              <a:rPr lang="en-US" altLang="zh-CN" dirty="0" err="1"/>
              <a:t>r_t</a:t>
            </a:r>
            <a:r>
              <a:rPr lang="en-US" altLang="zh-CN" dirty="0"/>
              <a:t>. Then INTERLESS  joins the embedding e_{t+1} and state </a:t>
            </a:r>
            <a:r>
              <a:rPr lang="en-US" altLang="zh-CN" dirty="0" err="1"/>
              <a:t>r_t</a:t>
            </a:r>
            <a:r>
              <a:rPr lang="en-US" altLang="zh-CN" dirty="0"/>
              <a:t> </a:t>
            </a:r>
            <a:r>
              <a:rPr lang="en-US" altLang="zh-CN" sz="1200" dirty="0"/>
              <a:t>as the input of GRU. </a:t>
            </a:r>
            <a:r>
              <a:rPr lang="en-US" altLang="zh-CN" dirty="0"/>
              <a:t>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44457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INTERLESS detects and alerts system anomalies such as crypto-jacking attacks by comparing monitored and predicted resource consumption. Still, Abnormal resource usage may also be caused by an increase in the number of users or software errors (for example, memory leaks). To alert to system anomalies, INTERLESS generates the interpretable alert logs, including features such as the instance’s RPS and the concurrency of requests sent to the cloud provider.</a:t>
            </a:r>
          </a:p>
          <a:p>
            <a:pPr algn="l"/>
            <a:endParaRPr lang="en-US" altLang="zh-CN" b="1" i="1" u="sng" dirty="0"/>
          </a:p>
          <a:p>
            <a:pPr algn="l"/>
            <a:r>
              <a:rPr lang="en-US" altLang="zh-CN" dirty="0"/>
              <a:t>We simulate a crypto-mining attack by installing a process in the stress-ng to steal the resources for FFT calculation. Figure 7 shows the CPU utilization of the </a:t>
            </a:r>
            <a:r>
              <a:rPr lang="en-US" altLang="zh-CN" dirty="0" err="1"/>
              <a:t>DenseNet</a:t>
            </a:r>
            <a:r>
              <a:rPr lang="en-US" altLang="zh-CN" dirty="0"/>
              <a:t>, where the crypto-mining began on the 23rd hour. The actual measurements is the blue curve. It indicate an increased CPU utilization. INTERLESS detects crypto-mining attacks by comparing monitored resource consumption with the resources predicted for normal system operation. To alert the system anomalies, INTERLESS generates the interpretable alert logs, including features such as the instance’s Request Per Second and the concurrency of requests to be sent to the cloud provider.</a:t>
            </a:r>
            <a:endParaRPr lang="zh-CN" altLang="en-US" b="1" i="1" u="sng"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86904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a:t>We deploy the above serverless functions in the cluster. The number of views of modern web applications changes periodically daily, while the performance of the functions always meets the preset service level objective. We collect one minute in the cluster to correspond to one hour of data in the real world. We collect the request features and resource consumption (CPU and network bandwidth) for 18 hours, corresponding to 46 days in the real world.</a:t>
            </a:r>
          </a:p>
          <a:p>
            <a:pPr marL="0" indent="0">
              <a:buNone/>
            </a:pPr>
            <a:endParaRPr lang="en-US" altLang="zh-CN" b="0" i="0" u="none"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compare our method with three state-of-the-arts, including Transformer, TPA-LSTM, and MQ-RNN. Transformer shows great performance in modeling sequence data including time series. TPA-LSTM is a deep learning-based time series predictor which can model the relevant time series. MQ-RNN is a deep neural network for multi-horizon forecasting. MQ-RNN can output quantile prediction. We use P50 quantile prediction as the predicted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Two popular functions are used for evaluation. The </a:t>
            </a:r>
            <a:r>
              <a:rPr lang="en-US" altLang="zh-CN" dirty="0" err="1"/>
              <a:t>DenseNet</a:t>
            </a:r>
            <a:r>
              <a:rPr lang="en-US" altLang="zh-CN" dirty="0"/>
              <a:t> is a neural network for image recognition, which is implemented by </a:t>
            </a:r>
            <a:r>
              <a:rPr lang="en-US" altLang="zh-CN" dirty="0" err="1"/>
              <a:t>Pytorch</a:t>
            </a:r>
            <a:r>
              <a:rPr lang="en-US" altLang="zh-CN" dirty="0"/>
              <a:t> </a:t>
            </a:r>
            <a:r>
              <a:rPr lang="en-US" altLang="zh-CN" dirty="0" err="1"/>
              <a:t>TorchVision</a:t>
            </a:r>
            <a:r>
              <a:rPr lang="en-US" altLang="zh-CN" dirty="0"/>
              <a:t> for inference. The OCR defines the process of mechanically converting scanned text images. It is implemented by Tesseract. Tesseract, from 2006 until 2018, was developed by Google.</a:t>
            </a:r>
            <a:r>
              <a:rPr lang="en-US" altLang="zh-CN" sz="1200" b="1" dirty="0">
                <a:latin typeface="Times New Roman" panose="02020603050405020304" pitchFamily="18" charset="0"/>
                <a:cs typeface="Times New Roman" panose="02020603050405020304" pitchFamily="18" charset="0"/>
              </a:rPr>
              <a:t>  </a:t>
            </a:r>
            <a:r>
              <a:rPr lang="en-US" altLang="zh-CN" sz="1200" kern="1200" dirty="0">
                <a:solidFill>
                  <a:schemeClr val="tx1"/>
                </a:solidFill>
                <a:latin typeface="+mn-lt"/>
                <a:ea typeface="+mn-ea"/>
                <a:cs typeface="+mn-cs"/>
              </a:rPr>
              <a:t>The Evaluation metrics includes </a:t>
            </a:r>
            <a:r>
              <a:rPr lang="en-US" altLang="zh-CN" sz="1200" dirty="0"/>
              <a:t>mean absolute percentage error, MAPE, relative squared error, RSE, and symmetric mean absolute percentage error, SMAPE.</a:t>
            </a:r>
          </a:p>
          <a:p>
            <a:pPr marL="0" indent="0">
              <a:buNone/>
            </a:pPr>
            <a:endParaRPr lang="en-US" altLang="zh-CN" b="0" i="0" u="none" dirty="0">
              <a:solidFill>
                <a:srgbClr val="000000"/>
              </a:solidFill>
              <a:effectLst/>
              <a:latin typeface="system-ui"/>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20081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a:t>Here is the experiment result. It show the </a:t>
            </a:r>
            <a:r>
              <a:rPr lang="en-US" altLang="zh-CN" sz="1200" kern="1200" dirty="0">
                <a:solidFill>
                  <a:schemeClr val="tx1"/>
                </a:solidFill>
                <a:latin typeface="+mn-lt"/>
                <a:ea typeface="+mn-ea"/>
                <a:cs typeface="+mn-cs"/>
              </a:rPr>
              <a:t>effectiveness of INTERLESS. In </a:t>
            </a:r>
            <a:r>
              <a:rPr lang="en-US" altLang="zh-CN" dirty="0"/>
              <a:t>Figure 6(b), the Transformer underestimates the CPU consumption of </a:t>
            </a:r>
            <a:r>
              <a:rPr lang="en-US" altLang="zh-CN" dirty="0" err="1"/>
              <a:t>DenseNet</a:t>
            </a:r>
            <a:r>
              <a:rPr lang="en-US" altLang="zh-CN" dirty="0"/>
              <a:t> because it ignores the interference. As shown in Table II, INTERLESS reduces the MAPE, RSE, and SMAPE of prediction by 64%, 58%, and 65% respectively, compared to the state-of-the-arts. </a:t>
            </a:r>
            <a:endParaRPr lang="zh-CN" altLang="en-US" sz="1200" b="0" i="0" kern="1200" dirty="0">
              <a:solidFill>
                <a:srgbClr val="121212"/>
              </a:solidFill>
              <a:effectLst/>
              <a:latin typeface="-apple-system"/>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5945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a:t>As shown in Figure 6(e), MQ-RNN can not capture the interference between functions and tends to underestimate the CPU consumption of OCR. With the sequence-to-sequence architecture, as shown in Table II, INTERLESS can reduce the SMAPE by 35% TPA LSTM for predicting 36 hours resources. Compared to a traditional multi-layer perceptron, it demonstrates superior per </a:t>
            </a:r>
            <a:r>
              <a:rPr lang="en-US" altLang="zh-CN" dirty="0" err="1"/>
              <a:t>formance</a:t>
            </a:r>
            <a:r>
              <a:rPr lang="en-US" altLang="zh-CN" dirty="0"/>
              <a:t> for longer time horizons with an INTERLESS GRU based decoder.</a:t>
            </a:r>
            <a:endParaRPr lang="zh-CN" altLang="en-US" sz="1200" b="0" i="0" kern="1200" dirty="0">
              <a:solidFill>
                <a:srgbClr val="121212"/>
              </a:solidFill>
              <a:effectLst/>
              <a:latin typeface="-apple-system"/>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7056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In the future, cloud resource allocation can be modelled as a control system with a feedback perspective. The control objective is the quality of service for the serverless function. The system input is the amount of resource allocation. Our previous paper Sonnet designed a control-theoretic approach for resource allocation in cluster management. It can quickly allocate resources for new applications using model-free adaptive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future, some other problems in cloud resource allocation can be addressed by control theory. For example, the delay caused by instance initialization can be addressed by time delay compensators. The interference between function instances can be regarded as external disturbance. The resource cost optimization can be addressed by optimal control.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2002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your time and attention. I am welcome to </a:t>
            </a:r>
            <a:r>
              <a:rPr lang="en-US" altLang="zh-CN" b="0" i="0" dirty="0">
                <a:solidFill>
                  <a:srgbClr val="494E52"/>
                </a:solidFill>
                <a:effectLst/>
                <a:highlight>
                  <a:srgbClr val="FFFFFF"/>
                </a:highlight>
                <a:latin typeface="Trebuchet MS" panose="020B0603020202020204" pitchFamily="34" charset="0"/>
              </a:rPr>
              <a:t>cooperation and t</a:t>
            </a:r>
            <a:r>
              <a:rPr lang="en-US" altLang="zh-CN" dirty="0"/>
              <a:t>his is my website and email address. Please feel free to ask any questions about my presentation.</a:t>
            </a:r>
            <a:endParaRPr lang="zh-CN" altLang="en-US" dirty="0"/>
          </a:p>
        </p:txBody>
      </p:sp>
      <p:sp>
        <p:nvSpPr>
          <p:cNvPr id="4" name="灯片编号占位符 3"/>
          <p:cNvSpPr>
            <a:spLocks noGrp="1"/>
          </p:cNvSpPr>
          <p:nvPr>
            <p:ph type="sldNum" sz="quarter" idx="5"/>
          </p:nvPr>
        </p:nvSpPr>
        <p:spPr/>
        <p:txBody>
          <a:bodyPr/>
          <a:lstStyle/>
          <a:p>
            <a:fld id="{D2A9F65B-6F81-4288-9904-68ABFE290F01}" type="slidenum">
              <a:rPr lang="zh-CN" altLang="en-US" smtClean="0"/>
              <a:t>17</a:t>
            </a:fld>
            <a:endParaRPr lang="zh-CN" altLang="en-US"/>
          </a:p>
        </p:txBody>
      </p:sp>
    </p:spTree>
    <p:extLst>
      <p:ext uri="{BB962C8B-B14F-4D97-AF65-F5344CB8AC3E}">
        <p14:creationId xmlns:p14="http://schemas.microsoft.com/office/powerpoint/2010/main" val="133550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sz="1000" b="0" i="0" dirty="0">
              <a:solidFill>
                <a:srgbClr val="121212"/>
              </a:solidFill>
              <a:effectLst/>
              <a:latin typeface="-apple-system"/>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8366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t>The requests of cloud service changes dynamically. For example, for online services like ML inference and web service,  as shown in this image, during in the daytime, more users use this service, but during the mid-night, the requests are relatively less. So it changes every day. For connected vehicles, the amount of requests also changes dynamically with the everyday traffic flows.  During the 8 am or 7 pm, more cars are connected to this service. But during the midnight, less cars are use this service.</a:t>
            </a:r>
          </a:p>
          <a:p>
            <a:pPr algn="l"/>
            <a:endParaRPr lang="en-US" altLang="zh-CN" sz="1200" dirty="0"/>
          </a:p>
          <a:p>
            <a:pPr algn="l"/>
            <a:r>
              <a:rPr lang="en-US" altLang="zh-CN" sz="1800" dirty="0"/>
              <a:t>Cloud user tend to ensure the quality of service. They allocate the resource as the highest request load. It lead to low resource efficiency. For example, in 2017, the CPU usage of the Alibaba cluster was very low.</a:t>
            </a:r>
          </a:p>
          <a:p>
            <a:pPr algn="l"/>
            <a:endParaRPr lang="en-US" altLang="zh-CN" sz="1200" dirty="0"/>
          </a:p>
          <a:p>
            <a:pPr algn="l"/>
            <a:r>
              <a:rPr lang="en-US" altLang="zh-CN" sz="1200" dirty="0"/>
              <a:t>Serverless is an emerging cloud paradigm that enables developers without managing cloud resources. Serverless can auto scale resource to support dynamic request load. It can allocate more resource during the high request load. And allocate less request for the low request load. </a:t>
            </a:r>
          </a:p>
          <a:p>
            <a:pPr algn="l"/>
            <a:r>
              <a:rPr lang="en-US" altLang="zh-CN" sz="1200" dirty="0"/>
              <a:t>However, the challenge for managing resource is moved to cloud provider. And managing resource is difficult. </a:t>
            </a:r>
            <a:endParaRPr lang="zh-CN" altLang="en-US" sz="1000" b="0" i="0" dirty="0">
              <a:solidFill>
                <a:srgbClr val="121212"/>
              </a:solidFill>
              <a:effectLst/>
              <a:latin typeface="-apple-system"/>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16142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dirty="0"/>
              <a:t>Resource prediction is necessary in serverless. </a:t>
            </a:r>
            <a:r>
              <a:rPr lang="en-US" altLang="zh-CN" sz="1200" dirty="0"/>
              <a:t>As shown in Figure 1, the CPU of </a:t>
            </a:r>
            <a:r>
              <a:rPr lang="en-US" altLang="zh-CN" sz="1200" dirty="0" err="1"/>
              <a:t>DenseNet</a:t>
            </a:r>
            <a:r>
              <a:rPr lang="en-US" altLang="zh-CN" sz="1200" dirty="0"/>
              <a:t> function changes corresponding to the dynamic workload. Therefore, cloud providers must estimate the resources and auto-scale function instances to support dynamic workloads. </a:t>
            </a:r>
          </a:p>
          <a:p>
            <a:pPr algn="l"/>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Moreover, the cold start is the time to prepare the execution environment for serverless functions. As shown in Table I, the operations for preparing the execution environment (for example, initialization and resource update) take longer time than the function execution. It significantly increases the response time. A 100 </a:t>
            </a:r>
            <a:r>
              <a:rPr lang="en-US" altLang="zh-CN" b="0" i="0" dirty="0">
                <a:solidFill>
                  <a:srgbClr val="767676"/>
                </a:solidFill>
                <a:effectLst/>
                <a:highlight>
                  <a:srgbClr val="FFFFFF"/>
                </a:highlight>
                <a:latin typeface="Arial" panose="020B0604020202020204" pitchFamily="34" charset="0"/>
              </a:rPr>
              <a:t>millisecond</a:t>
            </a:r>
            <a:r>
              <a:rPr lang="en-US" altLang="zh-CN" sz="1200" dirty="0"/>
              <a:t> SLO violation resulted in a $700 million loss for Amazon. Predicting future resources helps make decisions about warming-up functions to mitigate cold start and SLO violation .</a:t>
            </a:r>
            <a:endParaRPr lang="en-US" altLang="zh-CN" sz="1200" b="1" dirty="0">
              <a:solidFill>
                <a:srgbClr val="FF0000"/>
              </a:solidFill>
            </a:endParaRPr>
          </a:p>
          <a:p>
            <a:pPr algn="l"/>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8838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None/>
            </a:pPr>
            <a:r>
              <a:rPr lang="en-US" altLang="zh-CN" dirty="0"/>
              <a:t>The interference among co-located functions makes predicting resources difficult. Figure 2(a) illustrates how the FFT function interferes with OCR and </a:t>
            </a:r>
            <a:r>
              <a:rPr lang="en-US" altLang="zh-CN" dirty="0" err="1"/>
              <a:t>DenseNet</a:t>
            </a:r>
            <a:r>
              <a:rPr lang="en-US" altLang="zh-CN" dirty="0"/>
              <a:t>, respectively. As the CPU usage for FFT increases, the performance of both OCR and </a:t>
            </a:r>
            <a:r>
              <a:rPr lang="en-US" altLang="zh-CN" dirty="0" err="1"/>
              <a:t>DenseNet</a:t>
            </a:r>
            <a:r>
              <a:rPr lang="en-US" altLang="zh-CN" dirty="0"/>
              <a:t> decreases, with the performance of </a:t>
            </a:r>
            <a:r>
              <a:rPr lang="en-US" altLang="zh-CN" dirty="0" err="1"/>
              <a:t>DenseNet</a:t>
            </a:r>
            <a:r>
              <a:rPr lang="en-US" altLang="zh-CN" dirty="0"/>
              <a:t> decreasing by more than 58%. Figure 2(b) shows the interference of </a:t>
            </a:r>
            <a:r>
              <a:rPr lang="en-US" altLang="zh-CN" dirty="0" err="1"/>
              <a:t>DenseNet</a:t>
            </a:r>
            <a:r>
              <a:rPr lang="en-US" altLang="zh-CN" dirty="0"/>
              <a:t> on OCR. As the CPU usage of </a:t>
            </a:r>
            <a:r>
              <a:rPr lang="en-US" altLang="zh-CN" dirty="0" err="1"/>
              <a:t>DenseNet</a:t>
            </a:r>
            <a:r>
              <a:rPr lang="en-US" altLang="zh-CN" dirty="0"/>
              <a:t> increases, the performance of OCR decreases. The combination of interference makes prediction difficult.</a:t>
            </a:r>
          </a:p>
          <a:p>
            <a:pPr algn="l">
              <a:buFont typeface="Arial" panose="020B0604020202020204" pitchFamily="34" charset="0"/>
              <a:buNone/>
            </a:pPr>
            <a:endParaRPr lang="en-US" altLang="zh-CN" dirty="0"/>
          </a:p>
          <a:p>
            <a:pPr algn="l">
              <a:buFont typeface="Arial" panose="020B0604020202020204" pitchFamily="34" charset="0"/>
              <a:buNone/>
            </a:pPr>
            <a:r>
              <a:rPr lang="en-US" altLang="zh-CN" dirty="0"/>
              <a:t>The factor that causes interference is shared resources contention. Processes on multiple CPU cores still compete for shared resources, such as memory bandwidth and caches. Figure 3 shows the architecture of Non-uniform Memory Access, where function instances compete for memory bandwidth and caches. While Linux containers can allocate CPU cores and memory for function instances, they encounter limitations in segregating shared resources. However, the Linux Kernel’s isolation of shared resources relies on tools like Intel RDT. Those tools only support a limited number of CPU models and cannot isolate other shared resources such as L1 and L2 cache. This limits the scope of use.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8882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None/>
            </a:pPr>
            <a:r>
              <a:rPr lang="en-US" altLang="zh-CN" dirty="0"/>
              <a:t>The interference among co-located functions makes predicting resources difficult. Figure 2(a) illustrates how the FFT function interferes with OCR and </a:t>
            </a:r>
            <a:r>
              <a:rPr lang="en-US" altLang="zh-CN" dirty="0" err="1"/>
              <a:t>DenseNet</a:t>
            </a:r>
            <a:r>
              <a:rPr lang="en-US" altLang="zh-CN" dirty="0"/>
              <a:t>, respectively. As the CPU usage for FFT increases, the performance of both OCR and </a:t>
            </a:r>
            <a:r>
              <a:rPr lang="en-US" altLang="zh-CN" dirty="0" err="1"/>
              <a:t>DenseNet</a:t>
            </a:r>
            <a:r>
              <a:rPr lang="en-US" altLang="zh-CN" dirty="0"/>
              <a:t> decreases, with the performance of </a:t>
            </a:r>
            <a:r>
              <a:rPr lang="en-US" altLang="zh-CN" dirty="0" err="1"/>
              <a:t>DenseNet</a:t>
            </a:r>
            <a:r>
              <a:rPr lang="en-US" altLang="zh-CN" dirty="0"/>
              <a:t> decreasing by more than 58%. Figure 2(b) shows the interference of </a:t>
            </a:r>
            <a:r>
              <a:rPr lang="en-US" altLang="zh-CN" dirty="0" err="1"/>
              <a:t>DenseNet</a:t>
            </a:r>
            <a:r>
              <a:rPr lang="en-US" altLang="zh-CN" dirty="0"/>
              <a:t> on OCR. As the CPU usage of </a:t>
            </a:r>
            <a:r>
              <a:rPr lang="en-US" altLang="zh-CN" dirty="0" err="1"/>
              <a:t>DenseNet</a:t>
            </a:r>
            <a:r>
              <a:rPr lang="en-US" altLang="zh-CN" dirty="0"/>
              <a:t> increases, the performance of OCR decreases. The combination of interference makes prediction difficult.</a:t>
            </a:r>
          </a:p>
          <a:p>
            <a:pPr algn="l">
              <a:buFont typeface="Arial" panose="020B0604020202020204" pitchFamily="34" charset="0"/>
              <a:buNone/>
            </a:pPr>
            <a:endParaRPr lang="en-US" altLang="zh-CN" dirty="0"/>
          </a:p>
          <a:p>
            <a:pPr algn="l">
              <a:buFont typeface="Arial" panose="020B0604020202020204" pitchFamily="34" charset="0"/>
              <a:buNone/>
            </a:pPr>
            <a:r>
              <a:rPr lang="en-US" altLang="zh-CN" dirty="0"/>
              <a:t>The factor that causes interference is shared resources contention. Processes on multiple CPU cores still compete for shared resources, such as memory bandwidth and caches. Figure 3 shows the architecture of Non-uniform Memory Access, where function instances compete for memory bandwidth and caches. While Linux containers can allocate CPU cores and memory for function instances, they encounter limitations in segregating shared resources. However, the Linux Kernel’s isolation of shared resources relies on tools like Intel RDT. Those tools only support a limited number of CPU models and cannot isolate other shared resources such as L1 and L2 cache. This limits the scope of use.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330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a:t>
            </a:r>
            <a:r>
              <a:rPr lang="en-US" altLang="zh-CN" sz="1200" kern="1200" dirty="0">
                <a:solidFill>
                  <a:schemeClr val="tx1"/>
                </a:solidFill>
                <a:latin typeface="+mn-lt"/>
                <a:ea typeface="+mn-ea"/>
                <a:cs typeface="+mn-cs"/>
              </a:rPr>
              <a:t>architecture of INTERLESS includes </a:t>
            </a:r>
            <a:r>
              <a:rPr lang="en-US" altLang="zh-CN" sz="1200" kern="1200" dirty="0" err="1">
                <a:solidFill>
                  <a:schemeClr val="tx1"/>
                </a:solidFill>
                <a:latin typeface="+mn-lt"/>
                <a:ea typeface="+mn-ea"/>
                <a:cs typeface="+mn-cs"/>
              </a:rPr>
              <a:t>Serveless</a:t>
            </a:r>
            <a:r>
              <a:rPr lang="en-US" altLang="zh-CN" sz="1200" kern="1200" dirty="0">
                <a:solidFill>
                  <a:schemeClr val="tx1"/>
                </a:solidFill>
                <a:latin typeface="+mn-lt"/>
                <a:ea typeface="+mn-ea"/>
                <a:cs typeface="+mn-cs"/>
              </a:rPr>
              <a:t> Platform, Resource Predictor, and System Anomaly Detection. The system manager is implemented </a:t>
            </a:r>
            <a:r>
              <a:rPr lang="en-US" altLang="zh-CN" sz="1200" dirty="0"/>
              <a:t>at the top of the Docker Swarm cluster to maintain the function store, load balance requests, monitor metrics and manage resources.</a:t>
            </a:r>
          </a:p>
          <a:p>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interference-aware deep resource predictor applies a sequence-to-sequence </a:t>
            </a:r>
            <a:r>
              <a:rPr lang="en-US" altLang="zh-CN" sz="1200" dirty="0"/>
              <a:t>architecture with an attention-based network for modeling the interference between functions.</a:t>
            </a:r>
            <a:endParaRPr lang="en-US" altLang="zh-CN" dirty="0"/>
          </a:p>
          <a:p>
            <a:endParaRPr lang="en-US" altLang="zh-CN" sz="1200" kern="1200" dirty="0">
              <a:solidFill>
                <a:schemeClr val="tx1"/>
              </a:solidFill>
              <a:latin typeface="+mn-lt"/>
              <a:ea typeface="+mn-ea"/>
              <a:cs typeface="+mn-cs"/>
            </a:endParaRPr>
          </a:p>
          <a:p>
            <a:r>
              <a:rPr lang="en-US" altLang="zh-CN" dirty="0"/>
              <a:t>In addition, INTERLESS can also identify system anomalies by evaluating whether the resource consumption is consistent with the function’s intended consumption, making it effective against crypto-mining attacks.  </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2041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predictor applies a sequence-to-sequence </a:t>
            </a:r>
            <a:r>
              <a:rPr lang="en-US" altLang="zh-CN" sz="1200" dirty="0"/>
              <a:t>architecture with an attention-based network for modeling the interference between functions.</a:t>
            </a:r>
            <a:endParaRPr lang="en-US" altLang="zh-CN" dirty="0"/>
          </a:p>
          <a:p>
            <a:pPr algn="l"/>
            <a:endParaRPr lang="en-US" altLang="zh-CN" dirty="0"/>
          </a:p>
          <a:p>
            <a:pPr algn="l"/>
            <a:r>
              <a:rPr lang="en-US" altLang="zh-CN" dirty="0"/>
              <a:t>However, modern serverless systems operate thousands of function instances. Analyzing the interference among many instances necessitates extensive combinations and computational burden. The interference between functions takes place within the same physical server. Therefore, INTERLESS applies the attention-based neural network only to model the interference between instances within each server. INTERLESS builds an independent interference-aware deep resource predictor on each server to reduce the computational burden for extensive combinations.</a:t>
            </a:r>
          </a:p>
          <a:p>
            <a:pPr algn="l"/>
            <a:endParaRPr lang="en-US" altLang="zh-CN" b="0" i="0" dirty="0">
              <a:solidFill>
                <a:srgbClr val="121212"/>
              </a:solidFill>
              <a:effectLst/>
              <a:latin typeface="-apple-system"/>
            </a:endParaRPr>
          </a:p>
          <a:p>
            <a:pPr algn="l"/>
            <a:r>
              <a:rPr lang="en-US" altLang="zh-CN" dirty="0"/>
              <a:t>The input to the interference aware deep resource predictor is the historical all-instance request features, including the instance’s RPS and the concurrency of requests. </a:t>
            </a:r>
            <a:endParaRPr lang="zh-CN" altLang="en-US" b="0" i="0" dirty="0">
              <a:solidFill>
                <a:srgbClr val="121212"/>
              </a:solidFill>
              <a:effectLst/>
              <a:latin typeface="-apple-system"/>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744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predictor’s encoder has two goals. First, it can characterize past requests. Resource consumption at the present time step depends not only on the current requests but also on prior events due to potential queuing effects. Second, the interference between function instances can be effectively modeled by the attention-based neural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address the two goals, INTERLESS uses long short-term memory (LSTM) to characterize past request queuing as a time series, which has a recurrent structure to allow information propagation over time. The hidden state of LSTM is fed into Temporal Pattern Attention (TPA) to model the interference between function instances.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2438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C10D966C-9DD4-4144-A316-29077EB905B4}"/>
              </a:ext>
            </a:extLst>
          </p:cNvPr>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sp>
        <p:nvSpPr>
          <p:cNvPr id="25" name="矩形 24">
            <a:extLst>
              <a:ext uri="{FF2B5EF4-FFF2-40B4-BE49-F238E27FC236}">
                <a16:creationId xmlns:a16="http://schemas.microsoft.com/office/drawing/2014/main" id="{C10D966C-9DD4-4144-A316-29077EB905B4}"/>
              </a:ext>
            </a:extLst>
          </p:cNvPr>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57" name="图片 5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userDrawn="1"/>
        </p:nvGrpSpPr>
        <p:grpSpPr>
          <a:xfrm>
            <a:off x="587288" y="6381747"/>
            <a:ext cx="2479573" cy="304965"/>
            <a:chOff x="671368" y="6061309"/>
            <a:chExt cx="2479573" cy="304965"/>
          </a:xfrm>
          <a:solidFill>
            <a:schemeClr val="bg1"/>
          </a:solidFill>
        </p:grpSpPr>
        <p:grpSp>
          <p:nvGrpSpPr>
            <p:cNvPr id="85" name="组合 84"/>
            <p:cNvGrpSpPr/>
            <p:nvPr userDrawn="1"/>
          </p:nvGrpSpPr>
          <p:grpSpPr>
            <a:xfrm>
              <a:off x="2098445" y="6064781"/>
              <a:ext cx="1052496" cy="298683"/>
              <a:chOff x="2373567" y="1096524"/>
              <a:chExt cx="2578404" cy="731714"/>
            </a:xfrm>
            <a:grpFill/>
          </p:grpSpPr>
          <p:sp>
            <p:nvSpPr>
              <p:cNvPr id="100"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02" name="组合 101">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107"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3" name="组合 102">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104"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6" name="组合 85"/>
            <p:cNvGrpSpPr/>
            <p:nvPr userDrawn="1"/>
          </p:nvGrpSpPr>
          <p:grpSpPr>
            <a:xfrm>
              <a:off x="671368" y="6061309"/>
              <a:ext cx="1100339" cy="304965"/>
              <a:chOff x="2372715" y="161759"/>
              <a:chExt cx="2695608" cy="747103"/>
            </a:xfrm>
            <a:grpFill/>
          </p:grpSpPr>
          <p:grpSp>
            <p:nvGrpSpPr>
              <p:cNvPr id="87" name="组合 86">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98"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8" name="组合 87">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96"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9" name="组合 88">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93"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0" name="组合 89"/>
              <p:cNvGrpSpPr/>
              <p:nvPr/>
            </p:nvGrpSpPr>
            <p:grpSpPr>
              <a:xfrm>
                <a:off x="4613362" y="313351"/>
                <a:ext cx="454961" cy="453362"/>
                <a:chOff x="11893465" y="1994536"/>
                <a:chExt cx="274986" cy="274018"/>
              </a:xfrm>
              <a:grpFill/>
            </p:grpSpPr>
            <p:sp>
              <p:nvSpPr>
                <p:cNvPr id="91"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339718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页样式４-一段一图-1">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6632" y="635100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cxnSp>
        <p:nvCxnSpPr>
          <p:cNvPr id="58" name="直接连接符 57"/>
          <p:cNvCxnSpPr/>
          <p:nvPr userDrawn="1"/>
        </p:nvCxnSpPr>
        <p:spPr>
          <a:xfrm>
            <a:off x="11155416"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图片 1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09575" y="6269038"/>
            <a:ext cx="1817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标题 11">
            <a:extLst>
              <a:ext uri="{FF2B5EF4-FFF2-40B4-BE49-F238E27FC236}">
                <a16:creationId xmlns:a16="http://schemas.microsoft.com/office/drawing/2014/main" id="{B751A2AD-C679-48C2-AFF3-1AB781A3D02A}"/>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350138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页样式４-一段一图-2">
    <p:spTree>
      <p:nvGrpSpPr>
        <p:cNvPr id="1" name=""/>
        <p:cNvGrpSpPr/>
        <p:nvPr/>
      </p:nvGrpSpPr>
      <p:grpSpPr>
        <a:xfrm>
          <a:off x="0" y="0"/>
          <a:ext cx="0" cy="0"/>
          <a:chOff x="0" y="0"/>
          <a:chExt cx="0" cy="0"/>
        </a:xfrm>
      </p:grpSpPr>
      <p:cxnSp>
        <p:nvCxnSpPr>
          <p:cNvPr id="2" name="直接连接符 1"/>
          <p:cNvCxnSpPr/>
          <p:nvPr userDrawn="1"/>
        </p:nvCxnSpPr>
        <p:spPr>
          <a:xfrm>
            <a:off x="10185149" y="863157"/>
            <a:ext cx="16835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cxnSp>
        <p:nvCxnSpPr>
          <p:cNvPr id="58" name="直接连接符 57"/>
          <p:cNvCxnSpPr/>
          <p:nvPr userDrawn="1"/>
        </p:nvCxnSpPr>
        <p:spPr>
          <a:xfrm>
            <a:off x="11155416"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图片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101715" y="214313"/>
            <a:ext cx="186440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2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页样式5-常规">
    <p:spTree>
      <p:nvGrpSpPr>
        <p:cNvPr id="1" name=""/>
        <p:cNvGrpSpPr/>
        <p:nvPr/>
      </p:nvGrpSpPr>
      <p:grpSpPr>
        <a:xfrm>
          <a:off x="0" y="0"/>
          <a:ext cx="0" cy="0"/>
          <a:chOff x="0" y="0"/>
          <a:chExt cx="0" cy="0"/>
        </a:xfrm>
      </p:grpSpPr>
      <p:sp>
        <p:nvSpPr>
          <p:cNvPr id="12" name="标题 11"/>
          <p:cNvSpPr>
            <a:spLocks noGrp="1"/>
          </p:cNvSpPr>
          <p:nvPr>
            <p:ph type="title"/>
          </p:nvPr>
        </p:nvSpPr>
        <p:spPr>
          <a:xfrm>
            <a:off x="749863" y="24906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pic>
        <p:nvPicPr>
          <p:cNvPr id="57" name="图片 56"/>
          <p:cNvPicPr>
            <a:picLocks noChangeAspect="1"/>
          </p:cNvPicPr>
          <p:nvPr userDrawn="1"/>
        </p:nvPicPr>
        <p:blipFill rotWithShape="1">
          <a:blip r:embed="rId2" cstate="print">
            <a:extLst>
              <a:ext uri="{28A0092B-C50C-407E-A947-70E740481C1C}">
                <a14:useLocalDpi xmlns:a14="http://schemas.microsoft.com/office/drawing/2010/main"/>
              </a:ext>
            </a:extLst>
          </a:blip>
          <a:srcRect l="-333"/>
          <a:stretch/>
        </p:blipFill>
        <p:spPr>
          <a:xfrm>
            <a:off x="11282579" y="252089"/>
            <a:ext cx="432990" cy="432990"/>
          </a:xfrm>
          <a:prstGeom prst="rect">
            <a:avLst/>
          </a:prstGeom>
        </p:spPr>
      </p:pic>
      <p:cxnSp>
        <p:nvCxnSpPr>
          <p:cNvPr id="87" name="直接连接符 86">
            <a:extLst>
              <a:ext uri="{FF2B5EF4-FFF2-40B4-BE49-F238E27FC236}">
                <a16:creationId xmlns:a16="http://schemas.microsoft.com/office/drawing/2014/main" id="{1375EC85-F9E6-44D2-9F15-53B5B6F75476}"/>
              </a:ext>
            </a:extLst>
          </p:cNvPr>
          <p:cNvCxnSpPr>
            <a:cxnSpLocks/>
          </p:cNvCxnSpPr>
          <p:nvPr userDrawn="1"/>
        </p:nvCxnSpPr>
        <p:spPr>
          <a:xfrm>
            <a:off x="442913" y="821731"/>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511603" y="253621"/>
            <a:ext cx="1221064" cy="438825"/>
            <a:chOff x="-529708" y="381991"/>
            <a:chExt cx="1221064" cy="438825"/>
          </a:xfrm>
        </p:grpSpPr>
        <p:sp>
          <p:nvSpPr>
            <p:cNvPr id="58" name="梯形 57">
              <a:extLst>
                <a:ext uri="{FF2B5EF4-FFF2-40B4-BE49-F238E27FC236}">
                  <a16:creationId xmlns:a16="http://schemas.microsoft.com/office/drawing/2014/main" id="{5065A524-15E6-4769-B9ED-7868E19ADB1E}"/>
                </a:ext>
              </a:extLst>
            </p:cNvPr>
            <p:cNvSpPr/>
            <p:nvPr userDrawn="1"/>
          </p:nvSpPr>
          <p:spPr>
            <a:xfrm rot="16200000">
              <a:off x="-107121" y="-40596"/>
              <a:ext cx="375890" cy="122106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梯形 58">
              <a:extLst>
                <a:ext uri="{FF2B5EF4-FFF2-40B4-BE49-F238E27FC236}">
                  <a16:creationId xmlns:a16="http://schemas.microsoft.com/office/drawing/2014/main" id="{AC403C93-604F-4B72-B919-463ACA49C29B}"/>
                </a:ext>
              </a:extLst>
            </p:cNvPr>
            <p:cNvSpPr/>
            <p:nvPr userDrawn="1"/>
          </p:nvSpPr>
          <p:spPr>
            <a:xfrm rot="16200000">
              <a:off x="-79397" y="146495"/>
              <a:ext cx="267255" cy="1058332"/>
            </a:xfrm>
            <a:prstGeom prst="trapezoid">
              <a:avLst>
                <a:gd name="adj" fmla="val 7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梯形 59">
              <a:extLst>
                <a:ext uri="{FF2B5EF4-FFF2-40B4-BE49-F238E27FC236}">
                  <a16:creationId xmlns:a16="http://schemas.microsoft.com/office/drawing/2014/main" id="{AC403C93-604F-4B72-B919-463ACA49C29B}"/>
                </a:ext>
              </a:extLst>
            </p:cNvPr>
            <p:cNvSpPr/>
            <p:nvPr userDrawn="1"/>
          </p:nvSpPr>
          <p:spPr>
            <a:xfrm rot="16200000">
              <a:off x="-95133" y="158023"/>
              <a:ext cx="267255" cy="1058332"/>
            </a:xfrm>
            <a:prstGeom prst="trapezoid">
              <a:avLst>
                <a:gd name="adj" fmla="val 7230"/>
              </a:avLst>
            </a:prstGeom>
            <a:gradFill flip="none" rotWithShape="1">
              <a:gsLst>
                <a:gs pos="100000">
                  <a:schemeClr val="accent4"/>
                </a:gs>
                <a:gs pos="0">
                  <a:schemeClr val="accent4">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userDrawn="1"/>
        </p:nvGrpSpPr>
        <p:grpSpPr>
          <a:xfrm>
            <a:off x="587288" y="6381747"/>
            <a:ext cx="2479573" cy="304965"/>
            <a:chOff x="671368" y="6061309"/>
            <a:chExt cx="2479573" cy="304965"/>
          </a:xfrm>
          <a:solidFill>
            <a:schemeClr val="accent3"/>
          </a:solidFill>
        </p:grpSpPr>
        <p:grpSp>
          <p:nvGrpSpPr>
            <p:cNvPr id="62" name="组合 61"/>
            <p:cNvGrpSpPr/>
            <p:nvPr userDrawn="1"/>
          </p:nvGrpSpPr>
          <p:grpSpPr>
            <a:xfrm>
              <a:off x="2098445" y="6064781"/>
              <a:ext cx="1052496" cy="298683"/>
              <a:chOff x="2373567" y="1096524"/>
              <a:chExt cx="2578404" cy="731714"/>
            </a:xfrm>
            <a:grpFill/>
          </p:grpSpPr>
          <p:sp>
            <p:nvSpPr>
              <p:cNvPr id="77"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9" name="组合 78">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84"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0" name="组合 79">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81"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3" name="组合 62"/>
            <p:cNvGrpSpPr/>
            <p:nvPr userDrawn="1"/>
          </p:nvGrpSpPr>
          <p:grpSpPr>
            <a:xfrm>
              <a:off x="671368" y="6061309"/>
              <a:ext cx="1100339" cy="304965"/>
              <a:chOff x="2372715" y="161759"/>
              <a:chExt cx="2695608" cy="747103"/>
            </a:xfrm>
            <a:grpFill/>
          </p:grpSpPr>
          <p:grpSp>
            <p:nvGrpSpPr>
              <p:cNvPr id="64" name="组合 63">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75"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73"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6" name="组合 65">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70"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4613362" y="313351"/>
                <a:ext cx="454961" cy="453362"/>
                <a:chOff x="11893465" y="1994536"/>
                <a:chExt cx="274986" cy="274018"/>
              </a:xfrm>
              <a:grpFill/>
            </p:grpSpPr>
            <p:sp>
              <p:nvSpPr>
                <p:cNvPr id="68"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324532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样式5-一段一图-1">
    <p:spTree>
      <p:nvGrpSpPr>
        <p:cNvPr id="1" name=""/>
        <p:cNvGrpSpPr/>
        <p:nvPr/>
      </p:nvGrpSpPr>
      <p:grpSpPr>
        <a:xfrm>
          <a:off x="0" y="0"/>
          <a:ext cx="0" cy="0"/>
          <a:chOff x="0" y="0"/>
          <a:chExt cx="0" cy="0"/>
        </a:xfrm>
      </p:grpSpPr>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90" name="直接连接符 89">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userDrawn="1"/>
        </p:nvGrpSpPr>
        <p:grpSpPr>
          <a:xfrm>
            <a:off x="587288" y="6381747"/>
            <a:ext cx="2479573" cy="304965"/>
            <a:chOff x="671368" y="6061309"/>
            <a:chExt cx="2479573" cy="304965"/>
          </a:xfrm>
          <a:solidFill>
            <a:schemeClr val="accent3"/>
          </a:solidFill>
        </p:grpSpPr>
        <p:grpSp>
          <p:nvGrpSpPr>
            <p:cNvPr id="62" name="组合 61"/>
            <p:cNvGrpSpPr/>
            <p:nvPr userDrawn="1"/>
          </p:nvGrpSpPr>
          <p:grpSpPr>
            <a:xfrm>
              <a:off x="2098445" y="6064781"/>
              <a:ext cx="1052496" cy="298683"/>
              <a:chOff x="2373567" y="1096524"/>
              <a:chExt cx="2578404" cy="731714"/>
            </a:xfrm>
            <a:grpFill/>
          </p:grpSpPr>
          <p:sp>
            <p:nvSpPr>
              <p:cNvPr id="77"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9" name="组合 78">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84"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0" name="组合 79">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81"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3" name="组合 62"/>
            <p:cNvGrpSpPr/>
            <p:nvPr userDrawn="1"/>
          </p:nvGrpSpPr>
          <p:grpSpPr>
            <a:xfrm>
              <a:off x="671368" y="6061309"/>
              <a:ext cx="1100339" cy="304965"/>
              <a:chOff x="2372715" y="161759"/>
              <a:chExt cx="2695608" cy="747103"/>
            </a:xfrm>
            <a:grpFill/>
          </p:grpSpPr>
          <p:grpSp>
            <p:nvGrpSpPr>
              <p:cNvPr id="64" name="组合 63">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75"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73"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6" name="组合 65">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70"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4613362" y="313351"/>
                <a:ext cx="454961" cy="453362"/>
                <a:chOff x="11893465" y="1994536"/>
                <a:chExt cx="274986" cy="274018"/>
              </a:xfrm>
              <a:grpFill/>
            </p:grpSpPr>
            <p:sp>
              <p:nvSpPr>
                <p:cNvPr id="68"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36" name="标题 11">
            <a:extLst>
              <a:ext uri="{FF2B5EF4-FFF2-40B4-BE49-F238E27FC236}">
                <a16:creationId xmlns:a16="http://schemas.microsoft.com/office/drawing/2014/main" id="{C0F4148E-045B-44EE-8A4E-88B14DCC5EAE}"/>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339736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页样式5-一段一图-2">
    <p:spTree>
      <p:nvGrpSpPr>
        <p:cNvPr id="1" name=""/>
        <p:cNvGrpSpPr/>
        <p:nvPr/>
      </p:nvGrpSpPr>
      <p:grpSpPr>
        <a:xfrm>
          <a:off x="0" y="0"/>
          <a:ext cx="0" cy="0"/>
          <a:chOff x="0" y="0"/>
          <a:chExt cx="0" cy="0"/>
        </a:xfrm>
      </p:grpSpPr>
      <p:sp>
        <p:nvSpPr>
          <p:cNvPr id="61" name="文本框 60"/>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pic>
        <p:nvPicPr>
          <p:cNvPr id="86" name="图片 85"/>
          <p:cNvPicPr>
            <a:picLocks noChangeAspect="1"/>
          </p:cNvPicPr>
          <p:nvPr userDrawn="1"/>
        </p:nvPicPr>
        <p:blipFill rotWithShape="1">
          <a:blip r:embed="rId2" cstate="print">
            <a:extLst>
              <a:ext uri="{28A0092B-C50C-407E-A947-70E740481C1C}">
                <a14:useLocalDpi xmlns:a14="http://schemas.microsoft.com/office/drawing/2010/main"/>
              </a:ext>
            </a:extLst>
          </a:blip>
          <a:srcRect l="-333"/>
          <a:stretch/>
        </p:blipFill>
        <p:spPr>
          <a:xfrm>
            <a:off x="11282579" y="252089"/>
            <a:ext cx="432990" cy="432990"/>
          </a:xfrm>
          <a:prstGeom prst="rect">
            <a:avLst/>
          </a:prstGeom>
        </p:spPr>
      </p:pic>
    </p:spTree>
    <p:extLst>
      <p:ext uri="{BB962C8B-B14F-4D97-AF65-F5344CB8AC3E}">
        <p14:creationId xmlns:p14="http://schemas.microsoft.com/office/powerpoint/2010/main" val="290752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样式6-常规">
    <p:spTree>
      <p:nvGrpSpPr>
        <p:cNvPr id="1" name=""/>
        <p:cNvGrpSpPr/>
        <p:nvPr/>
      </p:nvGrpSpPr>
      <p:grpSpPr>
        <a:xfrm>
          <a:off x="0" y="0"/>
          <a:ext cx="0" cy="0"/>
          <a:chOff x="0" y="0"/>
          <a:chExt cx="0" cy="0"/>
        </a:xfrm>
      </p:grpSpPr>
      <p:sp>
        <p:nvSpPr>
          <p:cNvPr id="47" name="矩形 46"/>
          <p:cNvSpPr/>
          <p:nvPr userDrawn="1"/>
        </p:nvSpPr>
        <p:spPr>
          <a:xfrm>
            <a:off x="442912" y="-82551"/>
            <a:ext cx="11306175" cy="908709"/>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442913" y="0"/>
            <a:ext cx="11306175" cy="8261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1"/>
          <p:cNvSpPr>
            <a:spLocks noGrp="1"/>
          </p:cNvSpPr>
          <p:nvPr>
            <p:ph type="title"/>
          </p:nvPr>
        </p:nvSpPr>
        <p:spPr>
          <a:xfrm>
            <a:off x="1173494" y="249067"/>
            <a:ext cx="8048203"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7" name="文本框 6"/>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38" name="直接连接符 37">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90168" y="252089"/>
            <a:ext cx="1969223" cy="432990"/>
          </a:xfrm>
          <a:prstGeom prst="rect">
            <a:avLst/>
          </a:prstGeom>
        </p:spPr>
      </p:pic>
      <p:grpSp>
        <p:nvGrpSpPr>
          <p:cNvPr id="46" name="组合 45"/>
          <p:cNvGrpSpPr/>
          <p:nvPr userDrawn="1"/>
        </p:nvGrpSpPr>
        <p:grpSpPr>
          <a:xfrm>
            <a:off x="637534" y="199773"/>
            <a:ext cx="463263" cy="481001"/>
            <a:chOff x="598941" y="128599"/>
            <a:chExt cx="463263" cy="481001"/>
          </a:xfrm>
        </p:grpSpPr>
        <p:sp>
          <p:nvSpPr>
            <p:cNvPr id="45" name="矩形 44"/>
            <p:cNvSpPr/>
            <p:nvPr userDrawn="1"/>
          </p:nvSpPr>
          <p:spPr>
            <a:xfrm>
              <a:off x="701671" y="249067"/>
              <a:ext cx="360533" cy="3605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701671" y="247801"/>
              <a:ext cx="275115" cy="256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598941" y="128599"/>
              <a:ext cx="360533" cy="360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587288" y="6381747"/>
            <a:ext cx="2479573" cy="304965"/>
            <a:chOff x="671368" y="6061309"/>
            <a:chExt cx="2479573" cy="304965"/>
          </a:xfrm>
          <a:solidFill>
            <a:schemeClr val="accent3"/>
          </a:solidFill>
        </p:grpSpPr>
        <p:grpSp>
          <p:nvGrpSpPr>
            <p:cNvPr id="37" name="组合 36"/>
            <p:cNvGrpSpPr/>
            <p:nvPr userDrawn="1"/>
          </p:nvGrpSpPr>
          <p:grpSpPr>
            <a:xfrm>
              <a:off x="2098445" y="6064781"/>
              <a:ext cx="1052496" cy="298683"/>
              <a:chOff x="2373567" y="1096524"/>
              <a:chExt cx="2578404" cy="731714"/>
            </a:xfrm>
            <a:grpFill/>
          </p:grpSpPr>
          <p:sp>
            <p:nvSpPr>
              <p:cNvPr id="60"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67"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64"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9" name="组合 38"/>
            <p:cNvGrpSpPr/>
            <p:nvPr userDrawn="1"/>
          </p:nvGrpSpPr>
          <p:grpSpPr>
            <a:xfrm>
              <a:off x="671368" y="6061309"/>
              <a:ext cx="1100339" cy="304965"/>
              <a:chOff x="2372715" y="161759"/>
              <a:chExt cx="2695608" cy="747103"/>
            </a:xfrm>
            <a:grpFill/>
          </p:grpSpPr>
          <p:grpSp>
            <p:nvGrpSpPr>
              <p:cNvPr id="40" name="组合 39">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58"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56"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53"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4613362" y="313351"/>
                <a:ext cx="454961" cy="453362"/>
                <a:chOff x="11893465" y="1994536"/>
                <a:chExt cx="274986" cy="274018"/>
              </a:xfrm>
              <a:grpFill/>
            </p:grpSpPr>
            <p:sp>
              <p:nvSpPr>
                <p:cNvPr id="51"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3764343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样式6-一段一图-1">
    <p:spTree>
      <p:nvGrpSpPr>
        <p:cNvPr id="1" name=""/>
        <p:cNvGrpSpPr/>
        <p:nvPr/>
      </p:nvGrpSpPr>
      <p:grpSpPr>
        <a:xfrm>
          <a:off x="0" y="0"/>
          <a:ext cx="0" cy="0"/>
          <a:chOff x="0" y="0"/>
          <a:chExt cx="0" cy="0"/>
        </a:xfrm>
      </p:grpSpPr>
      <p:sp>
        <p:nvSpPr>
          <p:cNvPr id="7" name="文本框 6"/>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38" name="直接连接符 37">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userDrawn="1"/>
        </p:nvGrpSpPr>
        <p:grpSpPr>
          <a:xfrm>
            <a:off x="587288" y="6381747"/>
            <a:ext cx="2479573" cy="304965"/>
            <a:chOff x="671368" y="6061309"/>
            <a:chExt cx="2479573" cy="304965"/>
          </a:xfrm>
          <a:solidFill>
            <a:schemeClr val="accent3"/>
          </a:solidFill>
        </p:grpSpPr>
        <p:grpSp>
          <p:nvGrpSpPr>
            <p:cNvPr id="37" name="组合 36"/>
            <p:cNvGrpSpPr/>
            <p:nvPr userDrawn="1"/>
          </p:nvGrpSpPr>
          <p:grpSpPr>
            <a:xfrm>
              <a:off x="2098445" y="6064781"/>
              <a:ext cx="1052496" cy="298683"/>
              <a:chOff x="2373567" y="1096524"/>
              <a:chExt cx="2578404" cy="731714"/>
            </a:xfrm>
            <a:grpFill/>
          </p:grpSpPr>
          <p:sp>
            <p:nvSpPr>
              <p:cNvPr id="60"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2" name="组合 61">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67"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64"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9" name="组合 38"/>
            <p:cNvGrpSpPr/>
            <p:nvPr userDrawn="1"/>
          </p:nvGrpSpPr>
          <p:grpSpPr>
            <a:xfrm>
              <a:off x="671368" y="6061309"/>
              <a:ext cx="1100339" cy="304965"/>
              <a:chOff x="2372715" y="161759"/>
              <a:chExt cx="2695608" cy="747103"/>
            </a:xfrm>
            <a:grpFill/>
          </p:grpSpPr>
          <p:grpSp>
            <p:nvGrpSpPr>
              <p:cNvPr id="40" name="组合 39">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58"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56"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53"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4613362" y="313351"/>
                <a:ext cx="454961" cy="453362"/>
                <a:chOff x="11893465" y="1994536"/>
                <a:chExt cx="274986" cy="274018"/>
              </a:xfrm>
              <a:grpFill/>
            </p:grpSpPr>
            <p:sp>
              <p:nvSpPr>
                <p:cNvPr id="51"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69" name="标题 11">
            <a:extLst>
              <a:ext uri="{FF2B5EF4-FFF2-40B4-BE49-F238E27FC236}">
                <a16:creationId xmlns:a16="http://schemas.microsoft.com/office/drawing/2014/main" id="{0D0682F6-A194-4FB3-8EF2-674B6164F91F}"/>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38788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页样式6-一段一图-2">
    <p:spTree>
      <p:nvGrpSpPr>
        <p:cNvPr id="1" name=""/>
        <p:cNvGrpSpPr/>
        <p:nvPr/>
      </p:nvGrpSpPr>
      <p:grpSpPr>
        <a:xfrm>
          <a:off x="0" y="0"/>
          <a:ext cx="0" cy="0"/>
          <a:chOff x="0" y="0"/>
          <a:chExt cx="0" cy="0"/>
        </a:xfrm>
      </p:grpSpPr>
      <p:sp>
        <p:nvSpPr>
          <p:cNvPr id="7" name="文本框 6"/>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sp>
        <p:nvSpPr>
          <p:cNvPr id="35" name="矩形 34"/>
          <p:cNvSpPr/>
          <p:nvPr userDrawn="1"/>
        </p:nvSpPr>
        <p:spPr>
          <a:xfrm>
            <a:off x="9402184" y="-82800"/>
            <a:ext cx="2346903" cy="907200"/>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9402184" y="0"/>
            <a:ext cx="2346904" cy="8261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90168" y="252089"/>
            <a:ext cx="1969223" cy="432990"/>
          </a:xfrm>
          <a:prstGeom prst="rect">
            <a:avLst/>
          </a:prstGeom>
        </p:spPr>
      </p:pic>
    </p:spTree>
    <p:extLst>
      <p:ext uri="{BB962C8B-B14F-4D97-AF65-F5344CB8AC3E}">
        <p14:creationId xmlns:p14="http://schemas.microsoft.com/office/powerpoint/2010/main" val="99266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页样式7-常规">
    <p:spTree>
      <p:nvGrpSpPr>
        <p:cNvPr id="1" name=""/>
        <p:cNvGrpSpPr/>
        <p:nvPr/>
      </p:nvGrpSpPr>
      <p:grpSpPr>
        <a:xfrm>
          <a:off x="0" y="0"/>
          <a:ext cx="0" cy="0"/>
          <a:chOff x="0" y="0"/>
          <a:chExt cx="0" cy="0"/>
        </a:xfrm>
      </p:grpSpPr>
      <p:sp>
        <p:nvSpPr>
          <p:cNvPr id="2" name="平行四边形 1"/>
          <p:cNvSpPr/>
          <p:nvPr userDrawn="1"/>
        </p:nvSpPr>
        <p:spPr>
          <a:xfrm>
            <a:off x="658714" y="482300"/>
            <a:ext cx="748201" cy="484094"/>
          </a:xfrm>
          <a:prstGeom prst="parallelogram">
            <a:avLst>
              <a:gd name="adj" fmla="val 71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442912" y="-82800"/>
            <a:ext cx="11306175" cy="846000"/>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442913" y="0"/>
            <a:ext cx="11306175" cy="7626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1"/>
          <p:cNvSpPr>
            <a:spLocks noGrp="1"/>
          </p:cNvSpPr>
          <p:nvPr>
            <p:ph type="title"/>
          </p:nvPr>
        </p:nvSpPr>
        <p:spPr>
          <a:xfrm>
            <a:off x="1173494" y="185567"/>
            <a:ext cx="8048203"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7" name="文本框 6"/>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38" name="直接连接符 37">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90168" y="188589"/>
            <a:ext cx="1969223" cy="432990"/>
          </a:xfrm>
          <a:prstGeom prst="rect">
            <a:avLst/>
          </a:prstGeom>
        </p:spPr>
      </p:pic>
      <p:sp>
        <p:nvSpPr>
          <p:cNvPr id="43" name="矩形 42"/>
          <p:cNvSpPr/>
          <p:nvPr userDrawn="1"/>
        </p:nvSpPr>
        <p:spPr>
          <a:xfrm>
            <a:off x="648385" y="0"/>
            <a:ext cx="413819" cy="966395"/>
          </a:xfrm>
          <a:prstGeom prst="rect">
            <a:avLst/>
          </a:prstGeom>
          <a:ln>
            <a:noFill/>
          </a:ln>
          <a:effectLst>
            <a:outerShdw blurRad="127000" dist="25400" dir="5400000" sx="102000" sy="102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userDrawn="1"/>
        </p:nvGrpSpPr>
        <p:grpSpPr>
          <a:xfrm>
            <a:off x="587288" y="6381747"/>
            <a:ext cx="2479573" cy="304965"/>
            <a:chOff x="671368" y="6061309"/>
            <a:chExt cx="2479573" cy="304965"/>
          </a:xfrm>
          <a:solidFill>
            <a:schemeClr val="accent3"/>
          </a:solidFill>
        </p:grpSpPr>
        <p:grpSp>
          <p:nvGrpSpPr>
            <p:cNvPr id="35" name="组合 34"/>
            <p:cNvGrpSpPr/>
            <p:nvPr userDrawn="1"/>
          </p:nvGrpSpPr>
          <p:grpSpPr>
            <a:xfrm>
              <a:off x="2098445" y="6064781"/>
              <a:ext cx="1052496" cy="298683"/>
              <a:chOff x="2373567" y="1096524"/>
              <a:chExt cx="2578404" cy="731714"/>
            </a:xfrm>
            <a:grpFill/>
          </p:grpSpPr>
          <p:sp>
            <p:nvSpPr>
              <p:cNvPr id="55"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组合 56">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62"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59"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6" name="组合 35"/>
            <p:cNvGrpSpPr/>
            <p:nvPr userDrawn="1"/>
          </p:nvGrpSpPr>
          <p:grpSpPr>
            <a:xfrm>
              <a:off x="671368" y="6061309"/>
              <a:ext cx="1100339" cy="304965"/>
              <a:chOff x="2372715" y="161759"/>
              <a:chExt cx="2695608" cy="747103"/>
            </a:xfrm>
            <a:grpFill/>
          </p:grpSpPr>
          <p:grpSp>
            <p:nvGrpSpPr>
              <p:cNvPr id="37" name="组合 36">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53"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51"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48"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613362" y="313351"/>
                <a:ext cx="454961" cy="453362"/>
                <a:chOff x="11893465" y="1994536"/>
                <a:chExt cx="274986" cy="274018"/>
              </a:xfrm>
              <a:grpFill/>
            </p:grpSpPr>
            <p:sp>
              <p:nvSpPr>
                <p:cNvPr id="45"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440643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样式7-一段一图-1">
    <p:spTree>
      <p:nvGrpSpPr>
        <p:cNvPr id="1" name=""/>
        <p:cNvGrpSpPr/>
        <p:nvPr/>
      </p:nvGrpSpPr>
      <p:grpSpPr>
        <a:xfrm>
          <a:off x="0" y="0"/>
          <a:ext cx="0" cy="0"/>
          <a:chOff x="0" y="0"/>
          <a:chExt cx="0" cy="0"/>
        </a:xfrm>
      </p:grpSpPr>
      <p:sp>
        <p:nvSpPr>
          <p:cNvPr id="7" name="文本框 6"/>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38" name="直接连接符 37">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userDrawn="1"/>
        </p:nvGrpSpPr>
        <p:grpSpPr>
          <a:xfrm>
            <a:off x="587288" y="6381747"/>
            <a:ext cx="2479573" cy="304965"/>
            <a:chOff x="671368" y="6061309"/>
            <a:chExt cx="2479573" cy="304965"/>
          </a:xfrm>
          <a:solidFill>
            <a:schemeClr val="accent3"/>
          </a:solidFill>
        </p:grpSpPr>
        <p:grpSp>
          <p:nvGrpSpPr>
            <p:cNvPr id="35" name="组合 34"/>
            <p:cNvGrpSpPr/>
            <p:nvPr userDrawn="1"/>
          </p:nvGrpSpPr>
          <p:grpSpPr>
            <a:xfrm>
              <a:off x="2098445" y="6064781"/>
              <a:ext cx="1052496" cy="298683"/>
              <a:chOff x="2373567" y="1096524"/>
              <a:chExt cx="2578404" cy="731714"/>
            </a:xfrm>
            <a:grpFill/>
          </p:grpSpPr>
          <p:sp>
            <p:nvSpPr>
              <p:cNvPr id="55"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组合 56">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62"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59"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6" name="组合 35"/>
            <p:cNvGrpSpPr/>
            <p:nvPr userDrawn="1"/>
          </p:nvGrpSpPr>
          <p:grpSpPr>
            <a:xfrm>
              <a:off x="671368" y="6061309"/>
              <a:ext cx="1100339" cy="304965"/>
              <a:chOff x="2372715" y="161759"/>
              <a:chExt cx="2695608" cy="747103"/>
            </a:xfrm>
            <a:grpFill/>
          </p:grpSpPr>
          <p:grpSp>
            <p:nvGrpSpPr>
              <p:cNvPr id="37" name="组合 36">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53"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51"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48"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613362" y="313351"/>
                <a:ext cx="454961" cy="453362"/>
                <a:chOff x="11893465" y="1994536"/>
                <a:chExt cx="274986" cy="274018"/>
              </a:xfrm>
              <a:grpFill/>
            </p:grpSpPr>
            <p:sp>
              <p:nvSpPr>
                <p:cNvPr id="45"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64" name="标题 11">
            <a:extLst>
              <a:ext uri="{FF2B5EF4-FFF2-40B4-BE49-F238E27FC236}">
                <a16:creationId xmlns:a16="http://schemas.microsoft.com/office/drawing/2014/main" id="{FDDD1B7B-042D-4B1B-81C1-5A7085CDFC26}"/>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385354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样式1-一段一图-1">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userDrawn="1"/>
        </p:nvGrpSpPr>
        <p:grpSpPr>
          <a:xfrm>
            <a:off x="587288" y="6381747"/>
            <a:ext cx="2479573" cy="304965"/>
            <a:chOff x="671368" y="6061309"/>
            <a:chExt cx="2479573" cy="304965"/>
          </a:xfrm>
          <a:solidFill>
            <a:schemeClr val="bg1"/>
          </a:solidFill>
        </p:grpSpPr>
        <p:grpSp>
          <p:nvGrpSpPr>
            <p:cNvPr id="85" name="组合 84"/>
            <p:cNvGrpSpPr/>
            <p:nvPr userDrawn="1"/>
          </p:nvGrpSpPr>
          <p:grpSpPr>
            <a:xfrm>
              <a:off x="2098445" y="6064781"/>
              <a:ext cx="1052496" cy="298683"/>
              <a:chOff x="2373567" y="1096524"/>
              <a:chExt cx="2578404" cy="731714"/>
            </a:xfrm>
            <a:grpFill/>
          </p:grpSpPr>
          <p:sp>
            <p:nvSpPr>
              <p:cNvPr id="100"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02" name="组合 101">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107"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3" name="组合 102">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104"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6" name="组合 85"/>
            <p:cNvGrpSpPr/>
            <p:nvPr userDrawn="1"/>
          </p:nvGrpSpPr>
          <p:grpSpPr>
            <a:xfrm>
              <a:off x="671368" y="6061309"/>
              <a:ext cx="1100339" cy="304965"/>
              <a:chOff x="2372715" y="161759"/>
              <a:chExt cx="2695608" cy="747103"/>
            </a:xfrm>
            <a:grpFill/>
          </p:grpSpPr>
          <p:grpSp>
            <p:nvGrpSpPr>
              <p:cNvPr id="87" name="组合 86">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98"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8" name="组合 87">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96"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9" name="组合 88">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93"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0" name="组合 89"/>
              <p:cNvGrpSpPr/>
              <p:nvPr/>
            </p:nvGrpSpPr>
            <p:grpSpPr>
              <a:xfrm>
                <a:off x="4613362" y="313351"/>
                <a:ext cx="454961" cy="453362"/>
                <a:chOff x="11893465" y="1994536"/>
                <a:chExt cx="274986" cy="274018"/>
              </a:xfrm>
              <a:grpFill/>
            </p:grpSpPr>
            <p:sp>
              <p:nvSpPr>
                <p:cNvPr id="91"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37" name="标题 11">
            <a:extLst>
              <a:ext uri="{FF2B5EF4-FFF2-40B4-BE49-F238E27FC236}">
                <a16:creationId xmlns:a16="http://schemas.microsoft.com/office/drawing/2014/main" id="{F740B2F3-F46E-47AE-8C0D-F561C0D52E87}"/>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2640968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样式7-一段一图-2">
    <p:spTree>
      <p:nvGrpSpPr>
        <p:cNvPr id="1" name=""/>
        <p:cNvGrpSpPr/>
        <p:nvPr/>
      </p:nvGrpSpPr>
      <p:grpSpPr>
        <a:xfrm>
          <a:off x="0" y="0"/>
          <a:ext cx="0" cy="0"/>
          <a:chOff x="0" y="0"/>
          <a:chExt cx="0" cy="0"/>
        </a:xfrm>
      </p:grpSpPr>
      <p:sp>
        <p:nvSpPr>
          <p:cNvPr id="34" name="文本框 33"/>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sp>
        <p:nvSpPr>
          <p:cNvPr id="7" name="矩形 6"/>
          <p:cNvSpPr/>
          <p:nvPr userDrawn="1"/>
        </p:nvSpPr>
        <p:spPr>
          <a:xfrm>
            <a:off x="9385300" y="-82550"/>
            <a:ext cx="2363787" cy="845208"/>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9385300" y="0"/>
            <a:ext cx="2363788" cy="7626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90168" y="188589"/>
            <a:ext cx="1969223" cy="432990"/>
          </a:xfrm>
          <a:prstGeom prst="rect">
            <a:avLst/>
          </a:prstGeom>
        </p:spPr>
      </p:pic>
    </p:spTree>
    <p:extLst>
      <p:ext uri="{BB962C8B-B14F-4D97-AF65-F5344CB8AC3E}">
        <p14:creationId xmlns:p14="http://schemas.microsoft.com/office/powerpoint/2010/main" val="1096289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页样式8-常规">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833366C-F485-4B9F-89F5-27A807162B12}"/>
              </a:ext>
            </a:extLst>
          </p:cNvPr>
          <p:cNvSpPr/>
          <p:nvPr userDrawn="1"/>
        </p:nvSpPr>
        <p:spPr>
          <a:xfrm>
            <a:off x="318632" y="6188075"/>
            <a:ext cx="11550080" cy="669925"/>
          </a:xfrm>
          <a:prstGeom prst="rect">
            <a:avLst/>
          </a:prstGeom>
          <a:solidFill>
            <a:schemeClr val="accent4"/>
          </a:soli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a:extLst>
              <a:ext uri="{FF2B5EF4-FFF2-40B4-BE49-F238E27FC236}">
                <a16:creationId xmlns:a16="http://schemas.microsoft.com/office/drawing/2014/main" id="{C10D966C-9DD4-4144-A316-29077EB905B4}"/>
              </a:ext>
            </a:extLst>
          </p:cNvPr>
          <p:cNvSpPr/>
          <p:nvPr userDrawn="1"/>
        </p:nvSpPr>
        <p:spPr>
          <a:xfrm>
            <a:off x="318632" y="0"/>
            <a:ext cx="11550080" cy="873125"/>
          </a:xfrm>
          <a:prstGeom prst="rect">
            <a:avLst/>
          </a:prstGeom>
          <a:solidFill>
            <a:schemeClr val="accent1"/>
          </a:solidFill>
          <a:ln>
            <a:solidFill>
              <a:schemeClr val="accent1"/>
            </a:solid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sp>
        <p:nvSpPr>
          <p:cNvPr id="9" name="标题 11"/>
          <p:cNvSpPr>
            <a:spLocks noGrp="1"/>
          </p:cNvSpPr>
          <p:nvPr>
            <p:ph type="title"/>
          </p:nvPr>
        </p:nvSpPr>
        <p:spPr>
          <a:xfrm>
            <a:off x="541539" y="247495"/>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solidFill>
                  <a:schemeClr val="bg1"/>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11" name="文本框 10"/>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pic>
        <p:nvPicPr>
          <p:cNvPr id="40" name="图片 3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64050" y="131404"/>
            <a:ext cx="2243119" cy="627854"/>
          </a:xfrm>
          <a:prstGeom prst="rect">
            <a:avLst/>
          </a:prstGeom>
        </p:spPr>
      </p:pic>
      <p:grpSp>
        <p:nvGrpSpPr>
          <p:cNvPr id="37" name="组合 36"/>
          <p:cNvGrpSpPr/>
          <p:nvPr userDrawn="1"/>
        </p:nvGrpSpPr>
        <p:grpSpPr>
          <a:xfrm>
            <a:off x="587288" y="6381747"/>
            <a:ext cx="2479573" cy="304965"/>
            <a:chOff x="671368" y="6061309"/>
            <a:chExt cx="2479573" cy="304965"/>
          </a:xfrm>
          <a:solidFill>
            <a:schemeClr val="bg1"/>
          </a:solidFill>
        </p:grpSpPr>
        <p:grpSp>
          <p:nvGrpSpPr>
            <p:cNvPr id="38" name="组合 37"/>
            <p:cNvGrpSpPr/>
            <p:nvPr userDrawn="1"/>
          </p:nvGrpSpPr>
          <p:grpSpPr>
            <a:xfrm>
              <a:off x="2098445" y="6064781"/>
              <a:ext cx="1052496" cy="298683"/>
              <a:chOff x="2373567" y="1096524"/>
              <a:chExt cx="2578404" cy="731714"/>
            </a:xfrm>
            <a:grpFill/>
          </p:grpSpPr>
          <p:sp>
            <p:nvSpPr>
              <p:cNvPr id="54"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6" name="组合 55">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61"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6">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58"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9" name="组合 38"/>
            <p:cNvGrpSpPr/>
            <p:nvPr userDrawn="1"/>
          </p:nvGrpSpPr>
          <p:grpSpPr>
            <a:xfrm>
              <a:off x="671368" y="6061309"/>
              <a:ext cx="1100339" cy="304965"/>
              <a:chOff x="2372715" y="161759"/>
              <a:chExt cx="2695608" cy="747103"/>
            </a:xfrm>
            <a:grpFill/>
          </p:grpSpPr>
          <p:grpSp>
            <p:nvGrpSpPr>
              <p:cNvPr id="41" name="组合 40">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52"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50"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47"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613362" y="313351"/>
                <a:ext cx="454961" cy="453362"/>
                <a:chOff x="11893465" y="1994536"/>
                <a:chExt cx="274986" cy="274018"/>
              </a:xfrm>
              <a:grpFill/>
            </p:grpSpPr>
            <p:sp>
              <p:nvSpPr>
                <p:cNvPr id="45"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172867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页样式8-一段一图-1">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833366C-F485-4B9F-89F5-27A807162B12}"/>
              </a:ext>
            </a:extLst>
          </p:cNvPr>
          <p:cNvSpPr/>
          <p:nvPr userDrawn="1"/>
        </p:nvSpPr>
        <p:spPr>
          <a:xfrm>
            <a:off x="318632" y="6188075"/>
            <a:ext cx="11550080" cy="669925"/>
          </a:xfrm>
          <a:prstGeom prst="rect">
            <a:avLst/>
          </a:prstGeom>
          <a:solidFill>
            <a:schemeClr val="accent4"/>
          </a:soli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文本框 10"/>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grpSp>
        <p:nvGrpSpPr>
          <p:cNvPr id="37" name="组合 36"/>
          <p:cNvGrpSpPr/>
          <p:nvPr userDrawn="1"/>
        </p:nvGrpSpPr>
        <p:grpSpPr>
          <a:xfrm>
            <a:off x="587288" y="6381747"/>
            <a:ext cx="2479573" cy="304965"/>
            <a:chOff x="671368" y="6061309"/>
            <a:chExt cx="2479573" cy="304965"/>
          </a:xfrm>
          <a:solidFill>
            <a:schemeClr val="bg1"/>
          </a:solidFill>
        </p:grpSpPr>
        <p:grpSp>
          <p:nvGrpSpPr>
            <p:cNvPr id="38" name="组合 37"/>
            <p:cNvGrpSpPr/>
            <p:nvPr userDrawn="1"/>
          </p:nvGrpSpPr>
          <p:grpSpPr>
            <a:xfrm>
              <a:off x="2098445" y="6064781"/>
              <a:ext cx="1052496" cy="298683"/>
              <a:chOff x="2373567" y="1096524"/>
              <a:chExt cx="2578404" cy="731714"/>
            </a:xfrm>
            <a:grpFill/>
          </p:grpSpPr>
          <p:sp>
            <p:nvSpPr>
              <p:cNvPr id="54"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6" name="组合 55">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61"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6">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58"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9" name="组合 38"/>
            <p:cNvGrpSpPr/>
            <p:nvPr userDrawn="1"/>
          </p:nvGrpSpPr>
          <p:grpSpPr>
            <a:xfrm>
              <a:off x="671368" y="6061309"/>
              <a:ext cx="1100339" cy="304965"/>
              <a:chOff x="2372715" y="161759"/>
              <a:chExt cx="2695608" cy="747103"/>
            </a:xfrm>
            <a:grpFill/>
          </p:grpSpPr>
          <p:grpSp>
            <p:nvGrpSpPr>
              <p:cNvPr id="41" name="组合 40">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52"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50"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47"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613362" y="313351"/>
                <a:ext cx="454961" cy="453362"/>
                <a:chOff x="11893465" y="1994536"/>
                <a:chExt cx="274986" cy="274018"/>
              </a:xfrm>
              <a:grpFill/>
            </p:grpSpPr>
            <p:sp>
              <p:nvSpPr>
                <p:cNvPr id="45"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32" name="标题 11">
            <a:extLst>
              <a:ext uri="{FF2B5EF4-FFF2-40B4-BE49-F238E27FC236}">
                <a16:creationId xmlns:a16="http://schemas.microsoft.com/office/drawing/2014/main" id="{A87381B5-231A-44CC-994D-B480CB6C319A}"/>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1216729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页样式8-一段一图-2">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833366C-F485-4B9F-89F5-27A807162B12}"/>
              </a:ext>
            </a:extLst>
          </p:cNvPr>
          <p:cNvSpPr/>
          <p:nvPr userDrawn="1"/>
        </p:nvSpPr>
        <p:spPr>
          <a:xfrm>
            <a:off x="11144922" y="6188075"/>
            <a:ext cx="723790" cy="669925"/>
          </a:xfrm>
          <a:prstGeom prst="rect">
            <a:avLst/>
          </a:prstGeom>
          <a:solidFill>
            <a:schemeClr val="accent4"/>
          </a:soli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a:extLst>
              <a:ext uri="{FF2B5EF4-FFF2-40B4-BE49-F238E27FC236}">
                <a16:creationId xmlns:a16="http://schemas.microsoft.com/office/drawing/2014/main" id="{C10D966C-9DD4-4144-A316-29077EB905B4}"/>
              </a:ext>
            </a:extLst>
          </p:cNvPr>
          <p:cNvSpPr/>
          <p:nvPr userDrawn="1"/>
        </p:nvSpPr>
        <p:spPr>
          <a:xfrm>
            <a:off x="9488246" y="0"/>
            <a:ext cx="2380466" cy="873125"/>
          </a:xfrm>
          <a:prstGeom prst="rect">
            <a:avLst/>
          </a:prstGeom>
          <a:solidFill>
            <a:schemeClr val="accent1"/>
          </a:solidFill>
          <a:ln>
            <a:solidFill>
              <a:schemeClr val="accent1"/>
            </a:solid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sp>
        <p:nvSpPr>
          <p:cNvPr id="11" name="文本框 10"/>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pic>
        <p:nvPicPr>
          <p:cNvPr id="40" name="图片 3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64050" y="131404"/>
            <a:ext cx="2243119" cy="627854"/>
          </a:xfrm>
          <a:prstGeom prst="rect">
            <a:avLst/>
          </a:prstGeom>
        </p:spPr>
      </p:pic>
    </p:spTree>
    <p:extLst>
      <p:ext uri="{BB962C8B-B14F-4D97-AF65-F5344CB8AC3E}">
        <p14:creationId xmlns:p14="http://schemas.microsoft.com/office/powerpoint/2010/main" val="3395902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28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C9BFA5-AA6F-4970-84C1-B92BDF003228}" type="datetime1">
              <a:rPr lang="zh-CN" altLang="en-US" smtClean="0"/>
              <a:t>2024/5/26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500338" y="6356349"/>
            <a:ext cx="548054" cy="365125"/>
          </a:xfrm>
        </p:spPr>
        <p:txBody>
          <a:bodyPr/>
          <a:lstStyle>
            <a:lvl1pPr>
              <a:defRPr sz="1800">
                <a:solidFill>
                  <a:schemeClr val="tx1"/>
                </a:solidFill>
              </a:defRPr>
            </a:lvl1pPr>
          </a:lstStyle>
          <a:p>
            <a:fld id="{291A460E-83B0-4A1C-80AE-A965A748D44E}" type="slidenum">
              <a:rPr lang="zh-CN" altLang="en-US" smtClean="0"/>
              <a:pPr/>
              <a:t>‹#›</a:t>
            </a:fld>
            <a:r>
              <a:rPr lang="zh-CN" altLang="en-US" dirty="0"/>
              <a:t> </a:t>
            </a:r>
          </a:p>
        </p:txBody>
      </p:sp>
    </p:spTree>
    <p:extLst>
      <p:ext uri="{BB962C8B-B14F-4D97-AF65-F5344CB8AC3E}">
        <p14:creationId xmlns:p14="http://schemas.microsoft.com/office/powerpoint/2010/main" val="1512099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样式1-一段一图-2">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pic>
        <p:nvPicPr>
          <p:cNvPr id="57" name="图片 5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7818" y="347339"/>
            <a:ext cx="1969223" cy="432990"/>
          </a:xfrm>
          <a:prstGeom prst="rect">
            <a:avLst/>
          </a:prstGeom>
        </p:spPr>
      </p:pic>
      <p:cxnSp>
        <p:nvCxnSpPr>
          <p:cNvPr id="5" name="直接连接符 4"/>
          <p:cNvCxnSpPr/>
          <p:nvPr userDrawn="1"/>
        </p:nvCxnSpPr>
        <p:spPr>
          <a:xfrm>
            <a:off x="11155416" y="6133167"/>
            <a:ext cx="0" cy="7561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样式2-常规">
    <p:spTree>
      <p:nvGrpSpPr>
        <p:cNvPr id="1" name=""/>
        <p:cNvGrpSpPr/>
        <p:nvPr/>
      </p:nvGrpSpPr>
      <p:grpSpPr>
        <a:xfrm>
          <a:off x="0" y="0"/>
          <a:ext cx="0" cy="0"/>
          <a:chOff x="0" y="0"/>
          <a:chExt cx="0" cy="0"/>
        </a:xfrm>
      </p:grpSpPr>
      <p:sp>
        <p:nvSpPr>
          <p:cNvPr id="12" name="标题 11"/>
          <p:cNvSpPr>
            <a:spLocks noGrp="1"/>
          </p:cNvSpPr>
          <p:nvPr>
            <p:ph type="title"/>
          </p:nvPr>
        </p:nvSpPr>
        <p:spPr>
          <a:xfrm>
            <a:off x="577850" y="24906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6" name="文本框 5"/>
          <p:cNvSpPr txBox="1">
            <a:spLocks noChangeArrowheads="1"/>
          </p:cNvSpPr>
          <p:nvPr userDrawn="1"/>
        </p:nvSpPr>
        <p:spPr bwMode="auto">
          <a:xfrm>
            <a:off x="11618277" y="6351659"/>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pic>
        <p:nvPicPr>
          <p:cNvPr id="57" name="图片 5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90193" y="252089"/>
            <a:ext cx="1969223" cy="432990"/>
          </a:xfrm>
          <a:prstGeom prst="rect">
            <a:avLst/>
          </a:prstGeom>
        </p:spPr>
      </p:pic>
      <p:grpSp>
        <p:nvGrpSpPr>
          <p:cNvPr id="2" name="组合 1"/>
          <p:cNvGrpSpPr/>
          <p:nvPr userDrawn="1"/>
        </p:nvGrpSpPr>
        <p:grpSpPr>
          <a:xfrm>
            <a:off x="-9524" y="122428"/>
            <a:ext cx="559928" cy="699303"/>
            <a:chOff x="-9524" y="122428"/>
            <a:chExt cx="559928" cy="699303"/>
          </a:xfrm>
        </p:grpSpPr>
        <p:sp>
          <p:nvSpPr>
            <p:cNvPr id="85" name="任意多边形: 形状 56">
              <a:extLst>
                <a:ext uri="{FF2B5EF4-FFF2-40B4-BE49-F238E27FC236}">
                  <a16:creationId xmlns:a16="http://schemas.microsoft.com/office/drawing/2014/main" id="{77A3E9FF-E8D6-4864-AD9A-BC3E704158E7}"/>
                </a:ext>
              </a:extLst>
            </p:cNvPr>
            <p:cNvSpPr/>
            <p:nvPr userDrawn="1"/>
          </p:nvSpPr>
          <p:spPr>
            <a:xfrm>
              <a:off x="-9524" y="122428"/>
              <a:ext cx="559928" cy="699303"/>
            </a:xfrm>
            <a:custGeom>
              <a:avLst/>
              <a:gdLst>
                <a:gd name="connsiteX0" fmla="*/ 0 w 436410"/>
                <a:gd name="connsiteY0" fmla="*/ 0 h 895350"/>
                <a:gd name="connsiteX1" fmla="*/ 436410 w 436410"/>
                <a:gd name="connsiteY1" fmla="*/ 0 h 895350"/>
                <a:gd name="connsiteX2" fmla="*/ 250915 w 436410"/>
                <a:gd name="connsiteY2" fmla="*/ 895350 h 895350"/>
                <a:gd name="connsiteX3" fmla="*/ 0 w 436410"/>
                <a:gd name="connsiteY3" fmla="*/ 895350 h 895350"/>
              </a:gdLst>
              <a:ahLst/>
              <a:cxnLst>
                <a:cxn ang="0">
                  <a:pos x="connsiteX0" y="connsiteY0"/>
                </a:cxn>
                <a:cxn ang="0">
                  <a:pos x="connsiteX1" y="connsiteY1"/>
                </a:cxn>
                <a:cxn ang="0">
                  <a:pos x="connsiteX2" y="connsiteY2"/>
                </a:cxn>
                <a:cxn ang="0">
                  <a:pos x="connsiteX3" y="connsiteY3"/>
                </a:cxn>
              </a:cxnLst>
              <a:rect l="l" t="t" r="r" b="b"/>
              <a:pathLst>
                <a:path w="436410" h="895350">
                  <a:moveTo>
                    <a:pt x="0" y="0"/>
                  </a:moveTo>
                  <a:lnTo>
                    <a:pt x="436410" y="0"/>
                  </a:lnTo>
                  <a:lnTo>
                    <a:pt x="250915" y="895350"/>
                  </a:lnTo>
                  <a:lnTo>
                    <a:pt x="0" y="895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57">
              <a:extLst>
                <a:ext uri="{FF2B5EF4-FFF2-40B4-BE49-F238E27FC236}">
                  <a16:creationId xmlns:a16="http://schemas.microsoft.com/office/drawing/2014/main" id="{0B39D90D-B980-4ADB-95FB-F043B008E76D}"/>
                </a:ext>
              </a:extLst>
            </p:cNvPr>
            <p:cNvSpPr/>
            <p:nvPr userDrawn="1"/>
          </p:nvSpPr>
          <p:spPr>
            <a:xfrm>
              <a:off x="417309" y="379233"/>
              <a:ext cx="96622" cy="221903"/>
            </a:xfrm>
            <a:custGeom>
              <a:avLst/>
              <a:gdLst>
                <a:gd name="connsiteX0" fmla="*/ 144879 w 185359"/>
                <a:gd name="connsiteY0" fmla="*/ 0 h 699303"/>
                <a:gd name="connsiteX1" fmla="*/ 185359 w 185359"/>
                <a:gd name="connsiteY1" fmla="*/ 0 h 699303"/>
                <a:gd name="connsiteX2" fmla="*/ 40480 w 185359"/>
                <a:gd name="connsiteY2" fmla="*/ 699303 h 699303"/>
                <a:gd name="connsiteX3" fmla="*/ 0 w 185359"/>
                <a:gd name="connsiteY3" fmla="*/ 699303 h 699303"/>
              </a:gdLst>
              <a:ahLst/>
              <a:cxnLst>
                <a:cxn ang="0">
                  <a:pos x="connsiteX0" y="connsiteY0"/>
                </a:cxn>
                <a:cxn ang="0">
                  <a:pos x="connsiteX1" y="connsiteY1"/>
                </a:cxn>
                <a:cxn ang="0">
                  <a:pos x="connsiteX2" y="connsiteY2"/>
                </a:cxn>
                <a:cxn ang="0">
                  <a:pos x="connsiteX3" y="connsiteY3"/>
                </a:cxn>
              </a:cxnLst>
              <a:rect l="l" t="t" r="r" b="b"/>
              <a:pathLst>
                <a:path w="185359" h="699303">
                  <a:moveTo>
                    <a:pt x="144879" y="0"/>
                  </a:moveTo>
                  <a:lnTo>
                    <a:pt x="185359" y="0"/>
                  </a:lnTo>
                  <a:lnTo>
                    <a:pt x="40480" y="699303"/>
                  </a:lnTo>
                  <a:lnTo>
                    <a:pt x="0" y="699303"/>
                  </a:lnTo>
                  <a:close/>
                </a:path>
              </a:pathLst>
            </a:cu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7" name="直接连接符 86">
            <a:extLst>
              <a:ext uri="{FF2B5EF4-FFF2-40B4-BE49-F238E27FC236}">
                <a16:creationId xmlns:a16="http://schemas.microsoft.com/office/drawing/2014/main" id="{1375EC85-F9E6-44D2-9F15-53B5B6F75476}"/>
              </a:ext>
            </a:extLst>
          </p:cNvPr>
          <p:cNvCxnSpPr>
            <a:cxnSpLocks/>
          </p:cNvCxnSpPr>
          <p:nvPr userDrawn="1"/>
        </p:nvCxnSpPr>
        <p:spPr>
          <a:xfrm>
            <a:off x="442913" y="821731"/>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a:extLst>
              <a:ext uri="{FF2B5EF4-FFF2-40B4-BE49-F238E27FC236}">
                <a16:creationId xmlns:a16="http://schemas.microsoft.com/office/drawing/2014/main" id="{CE6666C3-355D-4A5C-A830-6BBD90D5F1FE}"/>
              </a:ext>
            </a:extLst>
          </p:cNvPr>
          <p:cNvSpPr/>
          <p:nvPr userDrawn="1"/>
        </p:nvSpPr>
        <p:spPr>
          <a:xfrm>
            <a:off x="12146281" y="336478"/>
            <a:ext cx="45719" cy="265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68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样式2-一段一图-1">
    <p:spTree>
      <p:nvGrpSpPr>
        <p:cNvPr id="1" name=""/>
        <p:cNvGrpSpPr/>
        <p:nvPr/>
      </p:nvGrpSpPr>
      <p:grpSpPr>
        <a:xfrm>
          <a:off x="0" y="0"/>
          <a:ext cx="0" cy="0"/>
          <a:chOff x="0" y="0"/>
          <a:chExt cx="0" cy="0"/>
        </a:xfrm>
      </p:grpSpPr>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90" name="直接连接符 89">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587288" y="6381747"/>
            <a:ext cx="2479573" cy="304965"/>
            <a:chOff x="671368" y="6061309"/>
            <a:chExt cx="2479573" cy="304965"/>
          </a:xfrm>
          <a:solidFill>
            <a:schemeClr val="accent3"/>
          </a:solidFill>
        </p:grpSpPr>
        <p:grpSp>
          <p:nvGrpSpPr>
            <p:cNvPr id="84" name="组合 83"/>
            <p:cNvGrpSpPr/>
            <p:nvPr userDrawn="1"/>
          </p:nvGrpSpPr>
          <p:grpSpPr>
            <a:xfrm>
              <a:off x="2098445" y="6064781"/>
              <a:ext cx="1052496" cy="298683"/>
              <a:chOff x="2373567" y="1096524"/>
              <a:chExt cx="2578404" cy="731714"/>
            </a:xfrm>
            <a:grpFill/>
          </p:grpSpPr>
          <p:sp>
            <p:nvSpPr>
              <p:cNvPr id="104"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06" name="组合 105">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111"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7" name="组合 106">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108"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9" name="组合 88"/>
            <p:cNvGrpSpPr/>
            <p:nvPr userDrawn="1"/>
          </p:nvGrpSpPr>
          <p:grpSpPr>
            <a:xfrm>
              <a:off x="671368" y="6061309"/>
              <a:ext cx="1100339" cy="304965"/>
              <a:chOff x="2372715" y="161759"/>
              <a:chExt cx="2695608" cy="747103"/>
            </a:xfrm>
            <a:grpFill/>
          </p:grpSpPr>
          <p:grpSp>
            <p:nvGrpSpPr>
              <p:cNvPr id="91" name="组合 90">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102"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2" name="组合 91">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100"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3" name="组合 92">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97"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4" name="组合 93"/>
              <p:cNvGrpSpPr/>
              <p:nvPr/>
            </p:nvGrpSpPr>
            <p:grpSpPr>
              <a:xfrm>
                <a:off x="4613362" y="313351"/>
                <a:ext cx="454961" cy="453362"/>
                <a:chOff x="11893465" y="1994536"/>
                <a:chExt cx="274986" cy="274018"/>
              </a:xfrm>
              <a:grpFill/>
            </p:grpSpPr>
            <p:sp>
              <p:nvSpPr>
                <p:cNvPr id="95"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36" name="标题 11">
            <a:extLst>
              <a:ext uri="{FF2B5EF4-FFF2-40B4-BE49-F238E27FC236}">
                <a16:creationId xmlns:a16="http://schemas.microsoft.com/office/drawing/2014/main" id="{C75E756C-98CD-4DE4-BB41-9C72D0D63F70}"/>
              </a:ext>
            </a:extLst>
          </p:cNvPr>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Tree>
    <p:extLst>
      <p:ext uri="{BB962C8B-B14F-4D97-AF65-F5344CB8AC3E}">
        <p14:creationId xmlns:p14="http://schemas.microsoft.com/office/powerpoint/2010/main" val="114380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页样式2-一段一图-2">
    <p:spTree>
      <p:nvGrpSpPr>
        <p:cNvPr id="1" name=""/>
        <p:cNvGrpSpPr/>
        <p:nvPr/>
      </p:nvGrpSpPr>
      <p:grpSpPr>
        <a:xfrm>
          <a:off x="0" y="0"/>
          <a:ext cx="0" cy="0"/>
          <a:chOff x="0" y="0"/>
          <a:chExt cx="0" cy="0"/>
        </a:xfrm>
      </p:grpSpPr>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sp>
        <p:nvSpPr>
          <p:cNvPr id="88" name="矩形 87">
            <a:extLst>
              <a:ext uri="{FF2B5EF4-FFF2-40B4-BE49-F238E27FC236}">
                <a16:creationId xmlns:a16="http://schemas.microsoft.com/office/drawing/2014/main" id="{CE6666C3-355D-4A5C-A830-6BBD90D5F1FE}"/>
              </a:ext>
            </a:extLst>
          </p:cNvPr>
          <p:cNvSpPr/>
          <p:nvPr userDrawn="1"/>
        </p:nvSpPr>
        <p:spPr>
          <a:xfrm>
            <a:off x="12146281" y="336478"/>
            <a:ext cx="45719" cy="265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90193" y="252089"/>
            <a:ext cx="1969223" cy="432990"/>
          </a:xfrm>
          <a:prstGeom prst="rect">
            <a:avLst/>
          </a:prstGeom>
        </p:spPr>
      </p:pic>
    </p:spTree>
    <p:extLst>
      <p:ext uri="{BB962C8B-B14F-4D97-AF65-F5344CB8AC3E}">
        <p14:creationId xmlns:p14="http://schemas.microsoft.com/office/powerpoint/2010/main" val="337319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样式3-常规">
    <p:spTree>
      <p:nvGrpSpPr>
        <p:cNvPr id="1" name=""/>
        <p:cNvGrpSpPr/>
        <p:nvPr/>
      </p:nvGrpSpPr>
      <p:grpSpPr>
        <a:xfrm>
          <a:off x="0" y="0"/>
          <a:ext cx="0" cy="0"/>
          <a:chOff x="0" y="0"/>
          <a:chExt cx="0" cy="0"/>
        </a:xfrm>
      </p:grpSpPr>
      <p:sp>
        <p:nvSpPr>
          <p:cNvPr id="32" name="任意多边形: 形状 77">
            <a:extLst>
              <a:ext uri="{FF2B5EF4-FFF2-40B4-BE49-F238E27FC236}">
                <a16:creationId xmlns:a16="http://schemas.microsoft.com/office/drawing/2014/main" id="{234BC7E1-028A-4463-99ED-1994A3ADEC14}"/>
              </a:ext>
            </a:extLst>
          </p:cNvPr>
          <p:cNvSpPr/>
          <p:nvPr userDrawn="1"/>
        </p:nvSpPr>
        <p:spPr>
          <a:xfrm>
            <a:off x="10114068" y="210207"/>
            <a:ext cx="2789025" cy="573228"/>
          </a:xfrm>
          <a:custGeom>
            <a:avLst/>
            <a:gdLst>
              <a:gd name="connsiteX0" fmla="*/ 83399 w 1678507"/>
              <a:gd name="connsiteY0" fmla="*/ 0 h 573228"/>
              <a:gd name="connsiteX1" fmla="*/ 1678507 w 1678507"/>
              <a:gd name="connsiteY1" fmla="*/ 0 h 573228"/>
              <a:gd name="connsiteX2" fmla="*/ 1678507 w 1678507"/>
              <a:gd name="connsiteY2" fmla="*/ 573228 h 573228"/>
              <a:gd name="connsiteX3" fmla="*/ 0 w 1678507"/>
              <a:gd name="connsiteY3" fmla="*/ 573228 h 573228"/>
            </a:gdLst>
            <a:ahLst/>
            <a:cxnLst>
              <a:cxn ang="0">
                <a:pos x="connsiteX0" y="connsiteY0"/>
              </a:cxn>
              <a:cxn ang="0">
                <a:pos x="connsiteX1" y="connsiteY1"/>
              </a:cxn>
              <a:cxn ang="0">
                <a:pos x="connsiteX2" y="connsiteY2"/>
              </a:cxn>
              <a:cxn ang="0">
                <a:pos x="connsiteX3" y="connsiteY3"/>
              </a:cxn>
            </a:cxnLst>
            <a:rect l="l" t="t" r="r" b="b"/>
            <a:pathLst>
              <a:path w="1678507" h="573228">
                <a:moveTo>
                  <a:pt x="83399" y="0"/>
                </a:moveTo>
                <a:lnTo>
                  <a:pt x="1678507" y="0"/>
                </a:lnTo>
                <a:lnTo>
                  <a:pt x="1678507" y="573228"/>
                </a:lnTo>
                <a:lnTo>
                  <a:pt x="0" y="573228"/>
                </a:lnTo>
                <a:close/>
              </a:path>
            </a:pathLst>
          </a:cu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lnSpc>
                <a:spcPct val="120000"/>
              </a:lnSpc>
            </a:pPr>
            <a:endParaRPr lang="zh-CN" altLang="en-US" dirty="0">
              <a:cs typeface="+mn-ea"/>
              <a:sym typeface="+mn-lt"/>
            </a:endParaRPr>
          </a:p>
        </p:txBody>
      </p:sp>
      <p:sp>
        <p:nvSpPr>
          <p:cNvPr id="4" name="平行四边形 3">
            <a:extLst>
              <a:ext uri="{FF2B5EF4-FFF2-40B4-BE49-F238E27FC236}">
                <a16:creationId xmlns:a16="http://schemas.microsoft.com/office/drawing/2014/main" id="{91BC6857-420C-4F20-ABBF-78DDE1D9F36B}"/>
              </a:ext>
            </a:extLst>
          </p:cNvPr>
          <p:cNvSpPr/>
          <p:nvPr userDrawn="1"/>
        </p:nvSpPr>
        <p:spPr>
          <a:xfrm>
            <a:off x="198120" y="302341"/>
            <a:ext cx="746398" cy="342128"/>
          </a:xfrm>
          <a:prstGeom prst="parallelogram">
            <a:avLst>
              <a:gd name="adj" fmla="val 25000"/>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20000"/>
              </a:lnSpc>
            </a:pPr>
            <a:endParaRPr lang="zh-CN" altLang="en-US">
              <a:cs typeface="+mn-ea"/>
              <a:sym typeface="+mn-lt"/>
            </a:endParaRPr>
          </a:p>
        </p:txBody>
      </p:sp>
      <p:sp>
        <p:nvSpPr>
          <p:cNvPr id="71" name="文本框 70"/>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96" name="直接连接符 95">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标题 11"/>
          <p:cNvSpPr>
            <a:spLocks noGrp="1"/>
          </p:cNvSpPr>
          <p:nvPr>
            <p:ph type="title"/>
          </p:nvPr>
        </p:nvSpPr>
        <p:spPr>
          <a:xfrm>
            <a:off x="949325" y="24906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pic>
        <p:nvPicPr>
          <p:cNvPr id="98" name="图片 9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77475" y="241566"/>
            <a:ext cx="1819275" cy="509219"/>
          </a:xfrm>
          <a:prstGeom prst="rect">
            <a:avLst/>
          </a:prstGeom>
        </p:spPr>
      </p:pic>
      <p:grpSp>
        <p:nvGrpSpPr>
          <p:cNvPr id="33" name="组合 32"/>
          <p:cNvGrpSpPr/>
          <p:nvPr userDrawn="1"/>
        </p:nvGrpSpPr>
        <p:grpSpPr>
          <a:xfrm>
            <a:off x="587288" y="6381747"/>
            <a:ext cx="2479573" cy="304965"/>
            <a:chOff x="671368" y="6061309"/>
            <a:chExt cx="2479573" cy="304965"/>
          </a:xfrm>
          <a:solidFill>
            <a:schemeClr val="accent3"/>
          </a:solidFill>
        </p:grpSpPr>
        <p:grpSp>
          <p:nvGrpSpPr>
            <p:cNvPr id="34" name="组合 33"/>
            <p:cNvGrpSpPr/>
            <p:nvPr userDrawn="1"/>
          </p:nvGrpSpPr>
          <p:grpSpPr>
            <a:xfrm>
              <a:off x="2098445" y="6064781"/>
              <a:ext cx="1052496" cy="298683"/>
              <a:chOff x="2373567" y="1096524"/>
              <a:chExt cx="2578404" cy="731714"/>
            </a:xfrm>
            <a:grpFill/>
          </p:grpSpPr>
          <p:sp>
            <p:nvSpPr>
              <p:cNvPr id="49"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56"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53"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5" name="组合 34"/>
            <p:cNvGrpSpPr/>
            <p:nvPr userDrawn="1"/>
          </p:nvGrpSpPr>
          <p:grpSpPr>
            <a:xfrm>
              <a:off x="671368" y="6061309"/>
              <a:ext cx="1100339" cy="304965"/>
              <a:chOff x="2372715" y="161759"/>
              <a:chExt cx="2695608" cy="747103"/>
            </a:xfrm>
            <a:grpFill/>
          </p:grpSpPr>
          <p:grpSp>
            <p:nvGrpSpPr>
              <p:cNvPr id="36" name="组合 35">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47"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45"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42"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4613362" y="313351"/>
                <a:ext cx="454961" cy="453362"/>
                <a:chOff x="11893465" y="1994536"/>
                <a:chExt cx="274986" cy="274018"/>
              </a:xfrm>
              <a:grpFill/>
            </p:grpSpPr>
            <p:sp>
              <p:nvSpPr>
                <p:cNvPr id="40"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171534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样式3-一段一图-1">
    <p:spTree>
      <p:nvGrpSpPr>
        <p:cNvPr id="1" name=""/>
        <p:cNvGrpSpPr/>
        <p:nvPr/>
      </p:nvGrpSpPr>
      <p:grpSpPr>
        <a:xfrm>
          <a:off x="0" y="0"/>
          <a:ext cx="0" cy="0"/>
          <a:chOff x="0" y="0"/>
          <a:chExt cx="0" cy="0"/>
        </a:xfrm>
      </p:grpSpPr>
      <p:sp>
        <p:nvSpPr>
          <p:cNvPr id="71" name="文本框 70"/>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a:solidFill>
                <a:schemeClr val="accent3"/>
              </a:solidFill>
              <a:latin typeface="微软雅黑" panose="020B0503020204020204" pitchFamily="34" charset="-122"/>
            </a:endParaRPr>
          </a:p>
        </p:txBody>
      </p:sp>
      <p:cxnSp>
        <p:nvCxnSpPr>
          <p:cNvPr id="96" name="直接连接符 95">
            <a:extLst>
              <a:ext uri="{FF2B5EF4-FFF2-40B4-BE49-F238E27FC236}">
                <a16:creationId xmlns:a16="http://schemas.microsoft.com/office/drawing/2014/main" id="{70DEE229-ACC1-4297-A1E3-DEA16F9B9C28}"/>
              </a:ext>
            </a:extLst>
          </p:cNvPr>
          <p:cNvCxnSpPr>
            <a:cxnSpLocks/>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标题 11"/>
          <p:cNvSpPr>
            <a:spLocks noGrp="1"/>
          </p:cNvSpPr>
          <p:nvPr>
            <p:ph type="title"/>
          </p:nvPr>
        </p:nvSpPr>
        <p:spPr>
          <a:xfrm>
            <a:off x="1767600" y="3016800"/>
            <a:ext cx="8643848"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zh-CN" altLang="en-US" sz="4400" b="1" baseline="0">
                <a:solidFill>
                  <a:srgbClr val="006C39"/>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grpSp>
        <p:nvGrpSpPr>
          <p:cNvPr id="33" name="组合 32"/>
          <p:cNvGrpSpPr/>
          <p:nvPr userDrawn="1"/>
        </p:nvGrpSpPr>
        <p:grpSpPr>
          <a:xfrm>
            <a:off x="587288" y="6381747"/>
            <a:ext cx="2479573" cy="304965"/>
            <a:chOff x="671368" y="6061309"/>
            <a:chExt cx="2479573" cy="304965"/>
          </a:xfrm>
          <a:solidFill>
            <a:schemeClr val="accent3"/>
          </a:solidFill>
        </p:grpSpPr>
        <p:grpSp>
          <p:nvGrpSpPr>
            <p:cNvPr id="34" name="组合 33"/>
            <p:cNvGrpSpPr/>
            <p:nvPr userDrawn="1"/>
          </p:nvGrpSpPr>
          <p:grpSpPr>
            <a:xfrm>
              <a:off x="2098445" y="6064781"/>
              <a:ext cx="1052496" cy="298683"/>
              <a:chOff x="2373567" y="1096524"/>
              <a:chExt cx="2578404" cy="731714"/>
            </a:xfrm>
            <a:grpFill/>
          </p:grpSpPr>
          <p:sp>
            <p:nvSpPr>
              <p:cNvPr id="49" name="Freeform 5">
                <a:extLst>
                  <a:ext uri="{FF2B5EF4-FFF2-40B4-BE49-F238E27FC236}">
                    <a16:creationId xmlns:a16="http://schemas.microsoft.com/office/drawing/2014/main" id="{7EF8326A-A460-4F1F-A35E-22F6C0E02782}"/>
                  </a:ext>
                </a:extLst>
              </p:cNvPr>
              <p:cNvSpPr>
                <a:spLocks/>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6">
                <a:extLst>
                  <a:ext uri="{FF2B5EF4-FFF2-40B4-BE49-F238E27FC236}">
                    <a16:creationId xmlns:a16="http://schemas.microsoft.com/office/drawing/2014/main" id="{CC1FA68D-3307-481A-8E89-D3CB2E8693F4}"/>
                  </a:ext>
                </a:extLst>
              </p:cNvPr>
              <p:cNvSpPr>
                <a:spLocks/>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a:extLst>
                  <a:ext uri="{FF2B5EF4-FFF2-40B4-BE49-F238E27FC236}">
                    <a16:creationId xmlns:a16="http://schemas.microsoft.com/office/drawing/2014/main" id="{C7A6E3E5-9A1F-4E06-9E71-F1D7E5C11C32}"/>
                  </a:ext>
                </a:extLst>
              </p:cNvPr>
              <p:cNvGrpSpPr/>
              <p:nvPr/>
            </p:nvGrpSpPr>
            <p:grpSpPr>
              <a:xfrm>
                <a:off x="2373567" y="1096524"/>
                <a:ext cx="589817" cy="731714"/>
                <a:chOff x="5548313" y="2084388"/>
                <a:chExt cx="547688" cy="679451"/>
              </a:xfrm>
              <a:grpFill/>
            </p:grpSpPr>
            <p:sp>
              <p:nvSpPr>
                <p:cNvPr id="56"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id="{B92E7EB9-3312-4310-B5FA-50F0FA6CFB99}"/>
                  </a:ext>
                </a:extLst>
              </p:cNvPr>
              <p:cNvGrpSpPr/>
              <p:nvPr/>
            </p:nvGrpSpPr>
            <p:grpSpPr>
              <a:xfrm>
                <a:off x="3194779" y="1296598"/>
                <a:ext cx="356817" cy="382445"/>
                <a:chOff x="3792874" y="3156423"/>
                <a:chExt cx="331330" cy="355128"/>
              </a:xfrm>
              <a:grpFill/>
            </p:grpSpPr>
            <p:sp>
              <p:nvSpPr>
                <p:cNvPr id="53"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6">
                  <a:extLst>
                    <a:ext uri="{FF2B5EF4-FFF2-40B4-BE49-F238E27FC236}">
                      <a16:creationId xmlns:a16="http://schemas.microsoft.com/office/drawing/2014/main" id="{FB4C6AFE-87EF-4FB7-829C-F7529116EE44}"/>
                    </a:ext>
                  </a:extLst>
                </p:cNvPr>
                <p:cNvSpPr>
                  <a:spLocks/>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7">
                  <a:extLst>
                    <a:ext uri="{FF2B5EF4-FFF2-40B4-BE49-F238E27FC236}">
                      <a16:creationId xmlns:a16="http://schemas.microsoft.com/office/drawing/2014/main" id="{7BBE01C1-D3BA-489E-BE5E-C63059DA7AF9}"/>
                    </a:ext>
                  </a:extLst>
                </p:cNvPr>
                <p:cNvSpPr>
                  <a:spLocks/>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5" name="组合 34"/>
            <p:cNvGrpSpPr/>
            <p:nvPr userDrawn="1"/>
          </p:nvGrpSpPr>
          <p:grpSpPr>
            <a:xfrm>
              <a:off x="671368" y="6061309"/>
              <a:ext cx="1100339" cy="304965"/>
              <a:chOff x="2372715" y="161759"/>
              <a:chExt cx="2695608" cy="747103"/>
            </a:xfrm>
            <a:grpFill/>
          </p:grpSpPr>
          <p:grpSp>
            <p:nvGrpSpPr>
              <p:cNvPr id="36" name="组合 35">
                <a:extLst>
                  <a:ext uri="{FF2B5EF4-FFF2-40B4-BE49-F238E27FC236}">
                    <a16:creationId xmlns:a16="http://schemas.microsoft.com/office/drawing/2014/main" id="{4EB45816-40C4-4065-9181-C29D2BECD84E}"/>
                  </a:ext>
                </a:extLst>
              </p:cNvPr>
              <p:cNvGrpSpPr/>
              <p:nvPr/>
            </p:nvGrpSpPr>
            <p:grpSpPr>
              <a:xfrm>
                <a:off x="3804781" y="283376"/>
                <a:ext cx="521428" cy="548788"/>
                <a:chOff x="6113463" y="3541713"/>
                <a:chExt cx="484188" cy="509588"/>
              </a:xfrm>
              <a:grpFill/>
            </p:grpSpPr>
            <p:sp>
              <p:nvSpPr>
                <p:cNvPr id="47"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a:extLst>
                  <a:ext uri="{FF2B5EF4-FFF2-40B4-BE49-F238E27FC236}">
                    <a16:creationId xmlns:a16="http://schemas.microsoft.com/office/drawing/2014/main" id="{C43281D5-D15F-4210-8FEF-5D0B83A54FD6}"/>
                  </a:ext>
                </a:extLst>
              </p:cNvPr>
              <p:cNvGrpSpPr/>
              <p:nvPr/>
            </p:nvGrpSpPr>
            <p:grpSpPr>
              <a:xfrm>
                <a:off x="2372715" y="161759"/>
                <a:ext cx="591521" cy="747103"/>
                <a:chOff x="6108700" y="2066926"/>
                <a:chExt cx="549275" cy="693738"/>
              </a:xfrm>
              <a:grpFill/>
            </p:grpSpPr>
            <p:sp>
              <p:nvSpPr>
                <p:cNvPr id="45"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a:extLst>
                  <a:ext uri="{FF2B5EF4-FFF2-40B4-BE49-F238E27FC236}">
                    <a16:creationId xmlns:a16="http://schemas.microsoft.com/office/drawing/2014/main" id="{CD1C2EA2-DECB-4C4E-997D-8417E76BE944}"/>
                  </a:ext>
                </a:extLst>
              </p:cNvPr>
              <p:cNvGrpSpPr/>
              <p:nvPr/>
            </p:nvGrpSpPr>
            <p:grpSpPr>
              <a:xfrm>
                <a:off x="3173775" y="375308"/>
                <a:ext cx="396626" cy="341923"/>
                <a:chOff x="6186488" y="2930526"/>
                <a:chExt cx="368300" cy="317500"/>
              </a:xfrm>
              <a:grpFill/>
            </p:grpSpPr>
            <p:sp>
              <p:nvSpPr>
                <p:cNvPr id="42"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4613362" y="313351"/>
                <a:ext cx="454961" cy="453362"/>
                <a:chOff x="11893465" y="1994536"/>
                <a:chExt cx="274986" cy="274018"/>
              </a:xfrm>
              <a:grpFill/>
            </p:grpSpPr>
            <p:sp>
              <p:nvSpPr>
                <p:cNvPr id="40" name="Freeform 11">
                  <a:extLst>
                    <a:ext uri="{FF2B5EF4-FFF2-40B4-BE49-F238E27FC236}">
                      <a16:creationId xmlns:a16="http://schemas.microsoft.com/office/drawing/2014/main" id="{9E7CBDC3-9BA0-4307-8967-3267E5966ED9}"/>
                    </a:ext>
                  </a:extLst>
                </p:cNvPr>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2">
                  <a:extLst>
                    <a:ext uri="{FF2B5EF4-FFF2-40B4-BE49-F238E27FC236}">
                      <a16:creationId xmlns:a16="http://schemas.microsoft.com/office/drawing/2014/main" id="{D88D9717-3185-4A77-8E18-2A8659D441F7}"/>
                    </a:ext>
                  </a:extLst>
                </p:cNvPr>
                <p:cNvSpPr>
                  <a:spLocks/>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Tree>
    <p:extLst>
      <p:ext uri="{BB962C8B-B14F-4D97-AF65-F5344CB8AC3E}">
        <p14:creationId xmlns:p14="http://schemas.microsoft.com/office/powerpoint/2010/main" val="364303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样式４-常规">
    <p:spTree>
      <p:nvGrpSpPr>
        <p:cNvPr id="1" name=""/>
        <p:cNvGrpSpPr/>
        <p:nvPr/>
      </p:nvGrpSpPr>
      <p:grpSpPr>
        <a:xfrm>
          <a:off x="0" y="0"/>
          <a:ext cx="0" cy="0"/>
          <a:chOff x="0" y="0"/>
          <a:chExt cx="0" cy="0"/>
        </a:xfrm>
      </p:grpSpPr>
      <p:cxnSp>
        <p:nvCxnSpPr>
          <p:cNvPr id="2" name="直接连接符 1"/>
          <p:cNvCxnSpPr/>
          <p:nvPr userDrawn="1"/>
        </p:nvCxnSpPr>
        <p:spPr>
          <a:xfrm>
            <a:off x="1366474" y="863157"/>
            <a:ext cx="105022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C10D966C-9DD4-4144-A316-29077EB905B4}"/>
              </a:ext>
            </a:extLst>
          </p:cNvPr>
          <p:cNvSpPr/>
          <p:nvPr userDrawn="1"/>
        </p:nvSpPr>
        <p:spPr>
          <a:xfrm>
            <a:off x="318632" y="0"/>
            <a:ext cx="1048735" cy="873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368806"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6632" y="635100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cxnSp>
        <p:nvCxnSpPr>
          <p:cNvPr id="58" name="直接连接符 57"/>
          <p:cNvCxnSpPr/>
          <p:nvPr userDrawn="1"/>
        </p:nvCxnSpPr>
        <p:spPr>
          <a:xfrm>
            <a:off x="11155416"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图片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101715" y="214313"/>
            <a:ext cx="186440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4"/>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09575" y="6269038"/>
            <a:ext cx="1817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07D9317-7C4B-477D-9FCD-CD5482370328}" type="datetimeFigureOut">
              <a:rPr lang="zh-CN" altLang="en-US"/>
              <a:pPr>
                <a:defRPr/>
              </a:pPr>
              <a:t>2024/5/26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EC0B3BC9-7090-482A-AB63-1945A9C9F1E4}" type="slidenum">
              <a:rPr lang="zh-CN" altLang="en-US"/>
              <a:pPr>
                <a:defRPr/>
              </a:pPr>
              <a:t>‹#›</a:t>
            </a:fld>
            <a:endParaRPr lang="zh-CN" altLang="en-US"/>
          </a:p>
        </p:txBody>
      </p:sp>
    </p:spTree>
    <p:extLst>
      <p:ext uri="{BB962C8B-B14F-4D97-AF65-F5344CB8AC3E}">
        <p14:creationId xmlns:p14="http://schemas.microsoft.com/office/powerpoint/2010/main" val="3975966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ppeak.site/"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39790" y="2212310"/>
            <a:ext cx="11512420" cy="1976118"/>
          </a:xfrm>
        </p:spPr>
        <p:txBody>
          <a:bodyPr>
            <a:normAutofit/>
          </a:bodyPr>
          <a:lstStyle/>
          <a:p>
            <a:pPr algn="ctr"/>
            <a:r>
              <a:rPr lang="en-US" altLang="zh-CN" sz="3600" b="1" dirty="0"/>
              <a:t>INTERLESS: Interference-Aware Deep Resource</a:t>
            </a:r>
            <a:br>
              <a:rPr lang="en-US" altLang="zh-CN" sz="3600" b="1" dirty="0"/>
            </a:br>
            <a:r>
              <a:rPr lang="en-US" altLang="zh-CN" sz="3600" b="1" dirty="0"/>
              <a:t> Prediction for Serverless Computing</a:t>
            </a:r>
          </a:p>
        </p:txBody>
      </p:sp>
      <p:sp>
        <p:nvSpPr>
          <p:cNvPr id="4" name="文本框 3">
            <a:extLst>
              <a:ext uri="{FF2B5EF4-FFF2-40B4-BE49-F238E27FC236}">
                <a16:creationId xmlns:a16="http://schemas.microsoft.com/office/drawing/2014/main" id="{F6D6450E-B5D4-4B18-A5B4-D1F516C97F99}"/>
              </a:ext>
            </a:extLst>
          </p:cNvPr>
          <p:cNvSpPr txBox="1"/>
          <p:nvPr/>
        </p:nvSpPr>
        <p:spPr>
          <a:xfrm>
            <a:off x="781050" y="4526556"/>
            <a:ext cx="10629900" cy="830997"/>
          </a:xfrm>
          <a:prstGeom prst="rect">
            <a:avLst/>
          </a:prstGeom>
          <a:noFill/>
        </p:spPr>
        <p:txBody>
          <a:bodyPr wrap="square">
            <a:spAutoFit/>
          </a:bodyPr>
          <a:lstStyle/>
          <a:p>
            <a:pPr algn="ctr"/>
            <a:r>
              <a:rPr lang="en-US" altLang="zh-CN" sz="2400" dirty="0" err="1"/>
              <a:t>Ruifeng</a:t>
            </a:r>
            <a:r>
              <a:rPr lang="en-US" altLang="zh-CN" sz="2400" dirty="0"/>
              <a:t> Ma, </a:t>
            </a:r>
            <a:r>
              <a:rPr lang="en-US" altLang="zh-CN" sz="2400" dirty="0" err="1"/>
              <a:t>Yufeng</a:t>
            </a:r>
            <a:r>
              <a:rPr lang="en-US" altLang="zh-CN" sz="2400" dirty="0"/>
              <a:t> Zhan, </a:t>
            </a:r>
            <a:r>
              <a:rPr lang="en-US" altLang="zh-CN" sz="2400" dirty="0" err="1"/>
              <a:t>Tijin</a:t>
            </a:r>
            <a:r>
              <a:rPr lang="en-US" altLang="zh-CN" sz="2400" dirty="0"/>
              <a:t> Yan, </a:t>
            </a:r>
            <a:r>
              <a:rPr lang="en-US" altLang="zh-CN" sz="2400" dirty="0" err="1"/>
              <a:t>Yuanqing</a:t>
            </a:r>
            <a:r>
              <a:rPr lang="en-US" altLang="zh-CN" sz="2400" dirty="0"/>
              <a:t> Xia∗, and Yasir Ali</a:t>
            </a:r>
          </a:p>
          <a:p>
            <a:pPr algn="ctr"/>
            <a:r>
              <a:rPr lang="en-US" altLang="zh-CN" sz="2400" dirty="0"/>
              <a:t>School of Automation, Beijing Institute of Technology</a:t>
            </a:r>
            <a:endParaRPr lang="en-US" altLang="zh-CN" sz="2400" dirty="0">
              <a:latin typeface="Arial" panose="020B0604020202020204" pitchFamily="34" charset="0"/>
            </a:endParaRPr>
          </a:p>
        </p:txBody>
      </p:sp>
      <p:pic>
        <p:nvPicPr>
          <p:cNvPr id="1030" name="Picture 6" descr="Beijing Institute of Technology - Wikipedia">
            <a:extLst>
              <a:ext uri="{FF2B5EF4-FFF2-40B4-BE49-F238E27FC236}">
                <a16:creationId xmlns:a16="http://schemas.microsoft.com/office/drawing/2014/main" id="{1254ADD8-AD51-E17E-DA05-CA19228D3D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473" y="32922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0FABBA8B-A0E0-C542-B7AF-0B18896CD8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1" y="190855"/>
            <a:ext cx="1683327" cy="1683327"/>
          </a:xfrm>
          <a:prstGeom prst="rect">
            <a:avLst/>
          </a:prstGeom>
        </p:spPr>
      </p:pic>
    </p:spTree>
    <p:extLst>
      <p:ext uri="{BB962C8B-B14F-4D97-AF65-F5344CB8AC3E}">
        <p14:creationId xmlns:p14="http://schemas.microsoft.com/office/powerpoint/2010/main" val="32419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Temporal Pattern Attention</a:t>
            </a:r>
            <a:endParaRPr lang="zh-CN" altLang="en-US" dirty="0"/>
          </a:p>
        </p:txBody>
      </p:sp>
      <p:pic>
        <p:nvPicPr>
          <p:cNvPr id="4" name="图片 3">
            <a:extLst>
              <a:ext uri="{FF2B5EF4-FFF2-40B4-BE49-F238E27FC236}">
                <a16:creationId xmlns:a16="http://schemas.microsoft.com/office/drawing/2014/main" id="{F892C34E-9079-C133-A9B8-3C28D3B9DE98}"/>
              </a:ext>
            </a:extLst>
          </p:cNvPr>
          <p:cNvPicPr>
            <a:picLocks noChangeAspect="1"/>
          </p:cNvPicPr>
          <p:nvPr/>
        </p:nvPicPr>
        <p:blipFill>
          <a:blip r:embed="rId3"/>
          <a:stretch>
            <a:fillRect/>
          </a:stretch>
        </p:blipFill>
        <p:spPr>
          <a:xfrm>
            <a:off x="4678532" y="2821306"/>
            <a:ext cx="6720395" cy="3843080"/>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95926E8-DF56-8038-74C0-E62CFC7B69BE}"/>
                  </a:ext>
                </a:extLst>
              </p:cNvPr>
              <p:cNvSpPr txBox="1"/>
              <p:nvPr/>
            </p:nvSpPr>
            <p:spPr>
              <a:xfrm>
                <a:off x="259493" y="951970"/>
                <a:ext cx="11677134" cy="2299091"/>
              </a:xfrm>
              <a:prstGeom prst="rect">
                <a:avLst/>
              </a:prstGeom>
              <a:noFill/>
            </p:spPr>
            <p:txBody>
              <a:bodyPr wrap="square">
                <a:spAutoFit/>
              </a:bodyPr>
              <a:lstStyle/>
              <a:p>
                <a:pPr marL="342900"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Temporal Pattern Attention</a:t>
                </a:r>
                <a:r>
                  <a:rPr lang="en-US" altLang="zh-CN" sz="2000" dirty="0"/>
                  <a:t>: The weighted sum of hidden vector from different time series dimensions.</a:t>
                </a:r>
              </a:p>
              <a:p>
                <a:pPr marL="342900"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Convolves Hidden States by 1-D CNNs: </a:t>
                </a:r>
                <a14:m>
                  <m:oMath xmlns:m="http://schemas.openxmlformats.org/officeDocument/2006/math">
                    <m:sSubSup>
                      <m:sSubSup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𝑗</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grow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𝑤</m:t>
                        </m:r>
                      </m:sup>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e>
                    </m:nary>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𝑤</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𝑗</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𝑤</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The Scoring Function: </a:t>
                </a: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𝑓</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h</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sup>
                    </m:sSub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p>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m:t>
                        </m:r>
                      </m:sup>
                    </m:sSup>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𝑊</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𝑎</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h</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oMath>
                </a14:m>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Attention weight: </a:t>
                </a:r>
                <a14:m>
                  <m:oMath xmlns:m="http://schemas.openxmlformats.org/officeDocument/2006/math">
                    <m:sSub>
                      <m:sSub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m:rPr>
                        <m:nor/>
                      </m:rP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m:t>sigmoid</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𝑓</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h</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pPr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Weighted Sum:</a:t>
                </a:r>
                <a:r>
                  <a:rPr lang="zh-CN" altLang="en-US" sz="20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𝑣</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grow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𝑛</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sup>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e>
                    </m:nary>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495926E8-DF56-8038-74C0-E62CFC7B69BE}"/>
                  </a:ext>
                </a:extLst>
              </p:cNvPr>
              <p:cNvSpPr txBox="1">
                <a:spLocks noRot="1" noChangeAspect="1" noMove="1" noResize="1" noEditPoints="1" noAdjustHandles="1" noChangeArrowheads="1" noChangeShapeType="1" noTextEdit="1"/>
              </p:cNvSpPr>
              <p:nvPr/>
            </p:nvSpPr>
            <p:spPr>
              <a:xfrm>
                <a:off x="259493" y="951970"/>
                <a:ext cx="11677134" cy="2299091"/>
              </a:xfrm>
              <a:prstGeom prst="rect">
                <a:avLst/>
              </a:prstGeom>
              <a:blipFill>
                <a:blip r:embed="rId4"/>
                <a:stretch>
                  <a:fillRect l="-470" t="-1326" b="-416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783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Decoder for Longer Horizon</a:t>
            </a:r>
            <a:endParaRPr lang="zh-CN" altLang="en-US" dirty="0"/>
          </a:p>
        </p:txBody>
      </p:sp>
      <p:pic>
        <p:nvPicPr>
          <p:cNvPr id="2" name="图片 1">
            <a:extLst>
              <a:ext uri="{FF2B5EF4-FFF2-40B4-BE49-F238E27FC236}">
                <a16:creationId xmlns:a16="http://schemas.microsoft.com/office/drawing/2014/main" id="{781942D8-A048-516F-5E9C-E7B4F2EBCA3D}"/>
              </a:ext>
            </a:extLst>
          </p:cNvPr>
          <p:cNvPicPr>
            <a:picLocks noChangeAspect="1"/>
          </p:cNvPicPr>
          <p:nvPr/>
        </p:nvPicPr>
        <p:blipFill>
          <a:blip r:embed="rId3"/>
          <a:stretch>
            <a:fillRect/>
          </a:stretch>
        </p:blipFill>
        <p:spPr>
          <a:xfrm>
            <a:off x="7745140" y="1623060"/>
            <a:ext cx="3593985" cy="4240798"/>
          </a:xfrm>
          <a:prstGeom prst="rect">
            <a:avLst/>
          </a:prstGeom>
        </p:spPr>
      </p:pic>
      <p:sp>
        <p:nvSpPr>
          <p:cNvPr id="3" name="矩形: 圆角 2">
            <a:extLst>
              <a:ext uri="{FF2B5EF4-FFF2-40B4-BE49-F238E27FC236}">
                <a16:creationId xmlns:a16="http://schemas.microsoft.com/office/drawing/2014/main" id="{EED57BAD-86DF-21AE-EA92-16155BDEE5B9}"/>
              </a:ext>
            </a:extLst>
          </p:cNvPr>
          <p:cNvSpPr/>
          <p:nvPr/>
        </p:nvSpPr>
        <p:spPr>
          <a:xfrm>
            <a:off x="323573" y="1246235"/>
            <a:ext cx="7150614" cy="5110113"/>
          </a:xfrm>
          <a:prstGeom prst="roundRect">
            <a:avLst>
              <a:gd name="adj" fmla="val 3034"/>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43126BA-ABCD-7939-365E-26BAF2B18046}"/>
              </a:ext>
            </a:extLst>
          </p:cNvPr>
          <p:cNvSpPr/>
          <p:nvPr/>
        </p:nvSpPr>
        <p:spPr>
          <a:xfrm>
            <a:off x="548473" y="1987927"/>
            <a:ext cx="2899563" cy="1762278"/>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t>Purpose</a:t>
            </a:r>
            <a:r>
              <a:rPr lang="en-US" altLang="zh-CN" sz="2000" dirty="0">
                <a:solidFill>
                  <a:schemeClr val="bg1"/>
                </a:solidFill>
              </a:rPr>
              <a:t> 1:</a:t>
            </a:r>
            <a:r>
              <a:rPr lang="zh-CN" altLang="en-US" sz="2000" dirty="0">
                <a:solidFill>
                  <a:schemeClr val="bg1"/>
                </a:solidFill>
              </a:rPr>
              <a:t> </a:t>
            </a:r>
            <a:r>
              <a:rPr lang="en-US" altLang="zh-CN" sz="2000" dirty="0">
                <a:solidFill>
                  <a:schemeClr val="bg1"/>
                </a:solidFill>
              </a:rPr>
              <a:t>P</a:t>
            </a:r>
            <a:r>
              <a:rPr lang="en-US" altLang="zh-CN" sz="2000" dirty="0"/>
              <a:t>redict long and variable length time series </a:t>
            </a:r>
            <a:endParaRPr lang="en-US" altLang="zh-CN" sz="2000" dirty="0">
              <a:solidFill>
                <a:schemeClr val="bg1"/>
              </a:solidFill>
            </a:endParaRPr>
          </a:p>
        </p:txBody>
      </p:sp>
      <p:sp>
        <p:nvSpPr>
          <p:cNvPr id="7" name="箭头: 右 6">
            <a:extLst>
              <a:ext uri="{FF2B5EF4-FFF2-40B4-BE49-F238E27FC236}">
                <a16:creationId xmlns:a16="http://schemas.microsoft.com/office/drawing/2014/main" id="{EEF8554D-CE03-922A-E29B-B62E1B1490E2}"/>
              </a:ext>
            </a:extLst>
          </p:cNvPr>
          <p:cNvSpPr/>
          <p:nvPr/>
        </p:nvSpPr>
        <p:spPr>
          <a:xfrm>
            <a:off x="3608719" y="2502831"/>
            <a:ext cx="492369" cy="452176"/>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4C2A6838-EA3A-DE15-D1C5-39B5BFCA23CB}"/>
              </a:ext>
            </a:extLst>
          </p:cNvPr>
          <p:cNvSpPr/>
          <p:nvPr/>
        </p:nvSpPr>
        <p:spPr>
          <a:xfrm>
            <a:off x="4375115" y="1987927"/>
            <a:ext cx="2899563" cy="1762278"/>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Solution 1:</a:t>
            </a:r>
            <a:r>
              <a:rPr lang="zh-CN" altLang="en-US" sz="2000" dirty="0">
                <a:solidFill>
                  <a:schemeClr val="bg1"/>
                </a:solidFill>
              </a:rPr>
              <a:t> </a:t>
            </a:r>
            <a:r>
              <a:rPr lang="en-US" altLang="zh-CN" sz="2000" dirty="0">
                <a:solidFill>
                  <a:schemeClr val="bg1"/>
                </a:solidFill>
              </a:rPr>
              <a:t>GRU for long-horizon resource prediction</a:t>
            </a:r>
            <a:endParaRPr lang="zh-CN" altLang="en-US" sz="2000" baseline="30000" dirty="0">
              <a:solidFill>
                <a:schemeClr val="bg1"/>
              </a:solidFill>
            </a:endParaRPr>
          </a:p>
        </p:txBody>
      </p:sp>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E6CC751D-737F-DAB6-CE68-661C4433CB0D}"/>
                  </a:ext>
                </a:extLst>
              </p:cNvPr>
              <p:cNvSpPr/>
              <p:nvPr/>
            </p:nvSpPr>
            <p:spPr>
              <a:xfrm>
                <a:off x="548473" y="4326690"/>
                <a:ext cx="2899563" cy="1762277"/>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t>Purpose</a:t>
                </a:r>
                <a:r>
                  <a:rPr lang="en-US" altLang="zh-CN" sz="2000" dirty="0">
                    <a:solidFill>
                      <a:schemeClr val="bg1"/>
                    </a:solidFill>
                  </a:rPr>
                  <a:t> 2:</a:t>
                </a:r>
                <a:r>
                  <a:rPr lang="zh-CN" altLang="en-US" sz="2000" dirty="0">
                    <a:solidFill>
                      <a:schemeClr val="bg1"/>
                    </a:solidFill>
                  </a:rPr>
                  <a:t> </a:t>
                </a:r>
                <a:r>
                  <a:rPr lang="en-US" altLang="zh-CN" sz="2000" dirty="0"/>
                  <a:t>effectively process the TPA-encoded feature </a:t>
                </a:r>
                <a14:m>
                  <m:oMath xmlns:m="http://schemas.openxmlformats.org/officeDocument/2006/math">
                    <m:sSub>
                      <m:sSubPr>
                        <m:ctrlPr>
                          <a:rPr lang="zh-CN" altLang="zh-CN" sz="20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smtClean="0">
                            <a:effectLst/>
                            <a:latin typeface="Cambria Math" panose="02040503050406030204" pitchFamily="18" charset="0"/>
                            <a:ea typeface="Cambria Math" panose="02040503050406030204" pitchFamily="18" charset="0"/>
                            <a:cs typeface="Times New Roman" panose="02020603050405020304" pitchFamily="18" charset="0"/>
                          </a:rPr>
                          <m:t>𝑟</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oMath>
                </a14:m>
                <a:r>
                  <a:rPr lang="en-US" altLang="zh-CN" sz="2000" dirty="0">
                    <a:solidFill>
                      <a:schemeClr val="bg1"/>
                    </a:solidFill>
                  </a:rPr>
                  <a:t>.</a:t>
                </a:r>
              </a:p>
            </p:txBody>
          </p:sp>
        </mc:Choice>
        <mc:Fallback xmlns="">
          <p:sp>
            <p:nvSpPr>
              <p:cNvPr id="10" name="矩形: 圆角 9">
                <a:extLst>
                  <a:ext uri="{FF2B5EF4-FFF2-40B4-BE49-F238E27FC236}">
                    <a16:creationId xmlns:a16="http://schemas.microsoft.com/office/drawing/2014/main" id="{E6CC751D-737F-DAB6-CE68-661C4433CB0D}"/>
                  </a:ext>
                </a:extLst>
              </p:cNvPr>
              <p:cNvSpPr>
                <a:spLocks noRot="1" noChangeAspect="1" noMove="1" noResize="1" noEditPoints="1" noAdjustHandles="1" noChangeArrowheads="1" noChangeShapeType="1" noTextEdit="1"/>
              </p:cNvSpPr>
              <p:nvPr/>
            </p:nvSpPr>
            <p:spPr>
              <a:xfrm>
                <a:off x="548473" y="4326690"/>
                <a:ext cx="2899563" cy="1762277"/>
              </a:xfrm>
              <a:prstGeom prst="roundRect">
                <a:avLst>
                  <a:gd name="adj" fmla="val 9175"/>
                </a:avLst>
              </a:prstGeom>
              <a:blipFill>
                <a:blip r:embed="rId4"/>
                <a:stretch>
                  <a:fillRect l="-418" r="-1674"/>
                </a:stretch>
              </a:blipFill>
            </p:spPr>
            <p:txBody>
              <a:bodyPr/>
              <a:lstStyle/>
              <a:p>
                <a:r>
                  <a:rPr lang="zh-CN" altLang="en-US">
                    <a:noFill/>
                  </a:rPr>
                  <a:t> </a:t>
                </a:r>
              </a:p>
            </p:txBody>
          </p:sp>
        </mc:Fallback>
      </mc:AlternateContent>
      <p:sp>
        <p:nvSpPr>
          <p:cNvPr id="11" name="箭头: 右 10">
            <a:extLst>
              <a:ext uri="{FF2B5EF4-FFF2-40B4-BE49-F238E27FC236}">
                <a16:creationId xmlns:a16="http://schemas.microsoft.com/office/drawing/2014/main" id="{837F0A25-A9A9-D123-6FA5-DADD8E1223F9}"/>
              </a:ext>
            </a:extLst>
          </p:cNvPr>
          <p:cNvSpPr/>
          <p:nvPr/>
        </p:nvSpPr>
        <p:spPr>
          <a:xfrm>
            <a:off x="3608719" y="5013126"/>
            <a:ext cx="492369" cy="452176"/>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2811D37D-EC83-B0E8-270F-E10C2090B25D}"/>
                  </a:ext>
                </a:extLst>
              </p:cNvPr>
              <p:cNvSpPr/>
              <p:nvPr/>
            </p:nvSpPr>
            <p:spPr>
              <a:xfrm>
                <a:off x="4375115" y="4326690"/>
                <a:ext cx="2899563" cy="1762278"/>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Solution 2:</a:t>
                </a:r>
                <a:r>
                  <a:rPr lang="zh-CN" altLang="en-US" sz="2000" dirty="0">
                    <a:solidFill>
                      <a:schemeClr val="bg1"/>
                    </a:solidFill>
                  </a:rPr>
                  <a:t> </a:t>
                </a:r>
                <a:r>
                  <a:rPr lang="en-US" altLang="zh-CN" sz="2000" dirty="0">
                    <a:solidFill>
                      <a:schemeClr val="bg1"/>
                    </a:solidFill>
                  </a:rPr>
                  <a:t>Initialize</a:t>
                </a:r>
                <a:r>
                  <a:rPr lang="en-US" altLang="zh-CN" sz="2000" dirty="0"/>
                  <a:t> the GRU’s hidden state with </a:t>
                </a:r>
                <a14:m>
                  <m:oMath xmlns:m="http://schemas.openxmlformats.org/officeDocument/2006/math">
                    <m:sSub>
                      <m:sSubPr>
                        <m:ctrlPr>
                          <a:rPr lang="zh-CN" altLang="zh-CN" sz="20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smtClean="0">
                            <a:effectLst/>
                            <a:latin typeface="Cambria Math" panose="02040503050406030204" pitchFamily="18" charset="0"/>
                            <a:ea typeface="Cambria Math" panose="02040503050406030204" pitchFamily="18" charset="0"/>
                            <a:cs typeface="Times New Roman" panose="02020603050405020304" pitchFamily="18" charset="0"/>
                          </a:rPr>
                          <m:t>𝑟</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oMath>
                </a14:m>
                <a:r>
                  <a:rPr lang="en-US" altLang="zh-CN" sz="2000" dirty="0">
                    <a:solidFill>
                      <a:schemeClr val="bg1"/>
                    </a:solidFill>
                  </a:rPr>
                  <a:t>. Join </a:t>
                </a:r>
                <a:r>
                  <a:rPr lang="en-US" altLang="zh-CN" sz="2000" dirty="0"/>
                  <a:t>the </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smtClean="0">
                            <a:latin typeface="Cambria Math" panose="02040503050406030204" pitchFamily="18" charset="0"/>
                            <a:ea typeface="Cambria Math" panose="02040503050406030204" pitchFamily="18" charset="0"/>
                            <a:cs typeface="Times New Roman" panose="02020603050405020304" pitchFamily="18" charset="0"/>
                          </a:rPr>
                          <m:t>𝑒</m:t>
                        </m:r>
                      </m:e>
                      <m:sub>
                        <m:r>
                          <a:rPr lang="en-US" altLang="zh-CN" sz="2000" i="1" kern="100">
                            <a:latin typeface="Cambria Math" panose="02040503050406030204" pitchFamily="18" charset="0"/>
                            <a:cs typeface="Times New Roman" panose="02020603050405020304" pitchFamily="18" charset="0"/>
                          </a:rPr>
                          <m:t>𝑡</m:t>
                        </m:r>
                        <m:r>
                          <a:rPr lang="en-US" altLang="zh-CN" sz="2000" b="0" i="1" kern="100" smtClean="0">
                            <a:latin typeface="Cambria Math" panose="02040503050406030204" pitchFamily="18" charset="0"/>
                            <a:cs typeface="Times New Roman" panose="02020603050405020304" pitchFamily="18" charset="0"/>
                          </a:rPr>
                          <m:t>+1</m:t>
                        </m:r>
                      </m:sub>
                    </m:sSub>
                  </m:oMath>
                </a14:m>
                <a:r>
                  <a:rPr lang="en-US" altLang="zh-CN" sz="2000" dirty="0"/>
                  <a:t> and </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ea typeface="Cambria Math" panose="02040503050406030204" pitchFamily="18" charset="0"/>
                            <a:cs typeface="Times New Roman" panose="02020603050405020304" pitchFamily="18" charset="0"/>
                          </a:rPr>
                          <m:t>𝑟</m:t>
                        </m:r>
                      </m:e>
                      <m:sub>
                        <m:r>
                          <a:rPr lang="en-US" altLang="zh-CN" sz="2000" i="1" kern="100">
                            <a:latin typeface="Cambria Math" panose="02040503050406030204" pitchFamily="18" charset="0"/>
                            <a:cs typeface="Times New Roman" panose="02020603050405020304" pitchFamily="18" charset="0"/>
                          </a:rPr>
                          <m:t>𝑡</m:t>
                        </m:r>
                      </m:sub>
                    </m:sSub>
                    <m:r>
                      <a:rPr lang="en-US" altLang="zh-CN" sz="2000" i="1" kern="100">
                        <a:latin typeface="Cambria Math" panose="02040503050406030204" pitchFamily="18" charset="0"/>
                        <a:cs typeface="Times New Roman" panose="02020603050405020304" pitchFamily="18" charset="0"/>
                      </a:rPr>
                      <m:t> </m:t>
                    </m:r>
                  </m:oMath>
                </a14:m>
                <a:r>
                  <a:rPr lang="en-US" altLang="zh-CN" sz="2000" dirty="0"/>
                  <a:t>as the input of GRU.</a:t>
                </a:r>
                <a:endParaRPr lang="zh-CN" altLang="en-US" sz="2000" baseline="30000" dirty="0">
                  <a:solidFill>
                    <a:schemeClr val="bg1"/>
                  </a:solidFill>
                </a:endParaRPr>
              </a:p>
            </p:txBody>
          </p:sp>
        </mc:Choice>
        <mc:Fallback xmlns="">
          <p:sp>
            <p:nvSpPr>
              <p:cNvPr id="12" name="矩形: 圆角 11">
                <a:extLst>
                  <a:ext uri="{FF2B5EF4-FFF2-40B4-BE49-F238E27FC236}">
                    <a16:creationId xmlns:a16="http://schemas.microsoft.com/office/drawing/2014/main" id="{2811D37D-EC83-B0E8-270F-E10C2090B25D}"/>
                  </a:ext>
                </a:extLst>
              </p:cNvPr>
              <p:cNvSpPr>
                <a:spLocks noRot="1" noChangeAspect="1" noMove="1" noResize="1" noEditPoints="1" noAdjustHandles="1" noChangeArrowheads="1" noChangeShapeType="1" noTextEdit="1"/>
              </p:cNvSpPr>
              <p:nvPr/>
            </p:nvSpPr>
            <p:spPr>
              <a:xfrm>
                <a:off x="4375115" y="4326690"/>
                <a:ext cx="2899563" cy="1762278"/>
              </a:xfrm>
              <a:prstGeom prst="roundRect">
                <a:avLst>
                  <a:gd name="adj" fmla="val 9175"/>
                </a:avLst>
              </a:prstGeom>
              <a:blipFill>
                <a:blip r:embed="rId5"/>
                <a:stretch>
                  <a:fillRect l="-419" r="-419" b="-1718"/>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A9F42DB2-FF6C-FF4B-F9CD-A973102FC513}"/>
              </a:ext>
            </a:extLst>
          </p:cNvPr>
          <p:cNvSpPr txBox="1"/>
          <p:nvPr/>
        </p:nvSpPr>
        <p:spPr>
          <a:xfrm>
            <a:off x="323571" y="1331539"/>
            <a:ext cx="7150615" cy="400110"/>
          </a:xfrm>
          <a:prstGeom prst="rect">
            <a:avLst/>
          </a:prstGeom>
          <a:noFill/>
        </p:spPr>
        <p:txBody>
          <a:bodyPr wrap="square">
            <a:spAutoFit/>
          </a:bodyPr>
          <a:lstStyle/>
          <a:p>
            <a:pPr algn="ctr"/>
            <a:r>
              <a:rPr lang="en-US" altLang="zh-CN" sz="2000" b="1" dirty="0">
                <a:latin typeface="Times New Roman" panose="02020603050405020304" pitchFamily="18" charset="0"/>
                <a:cs typeface="Times New Roman" panose="02020603050405020304" pitchFamily="18" charset="0"/>
              </a:rPr>
              <a:t>Purpose and Solution</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57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System Anomaly Detection</a:t>
            </a:r>
            <a:endParaRPr lang="zh-CN" altLang="en-US" dirty="0"/>
          </a:p>
        </p:txBody>
      </p:sp>
      <p:pic>
        <p:nvPicPr>
          <p:cNvPr id="4" name="图片 3">
            <a:extLst>
              <a:ext uri="{FF2B5EF4-FFF2-40B4-BE49-F238E27FC236}">
                <a16:creationId xmlns:a16="http://schemas.microsoft.com/office/drawing/2014/main" id="{546E639C-A919-A5D4-F538-AC7518B55001}"/>
              </a:ext>
            </a:extLst>
          </p:cNvPr>
          <p:cNvPicPr>
            <a:picLocks noChangeAspect="1"/>
          </p:cNvPicPr>
          <p:nvPr/>
        </p:nvPicPr>
        <p:blipFill>
          <a:blip r:embed="rId3"/>
          <a:stretch>
            <a:fillRect/>
          </a:stretch>
        </p:blipFill>
        <p:spPr>
          <a:xfrm>
            <a:off x="5915608" y="1122811"/>
            <a:ext cx="5934857" cy="4419573"/>
          </a:xfrm>
          <a:prstGeom prst="rect">
            <a:avLst/>
          </a:prstGeom>
        </p:spPr>
      </p:pic>
      <p:sp>
        <p:nvSpPr>
          <p:cNvPr id="5" name="文本框 4">
            <a:extLst>
              <a:ext uri="{FF2B5EF4-FFF2-40B4-BE49-F238E27FC236}">
                <a16:creationId xmlns:a16="http://schemas.microsoft.com/office/drawing/2014/main" id="{FE96C8C1-0BBE-343C-7EB0-14E46F6AF9E9}"/>
              </a:ext>
            </a:extLst>
          </p:cNvPr>
          <p:cNvSpPr txBox="1"/>
          <p:nvPr/>
        </p:nvSpPr>
        <p:spPr>
          <a:xfrm>
            <a:off x="441658" y="1122811"/>
            <a:ext cx="5473950" cy="3323987"/>
          </a:xfrm>
          <a:prstGeom prst="rect">
            <a:avLst/>
          </a:prstGeom>
          <a:noFill/>
        </p:spPr>
        <p:txBody>
          <a:bodyPr wrap="square">
            <a:spAutoFit/>
          </a:bodyPr>
          <a:lstStyle/>
          <a:p>
            <a:pPr marL="342900" indent="-342900">
              <a:spcBef>
                <a:spcPts val="1200"/>
              </a:spcBef>
              <a:buFont typeface="Wingdings" panose="05000000000000000000" pitchFamily="2" charset="2"/>
              <a:buChar char="Ø"/>
            </a:pPr>
            <a:r>
              <a:rPr lang="en-US" altLang="zh-CN" dirty="0"/>
              <a:t>INTERLESS detects and alerts system anomalies attacks by comparing monitored and predicted resource consumption </a:t>
            </a:r>
          </a:p>
          <a:p>
            <a:pPr marL="342900" indent="-342900">
              <a:spcBef>
                <a:spcPts val="1200"/>
              </a:spcBef>
              <a:buFont typeface="Wingdings" panose="05000000000000000000" pitchFamily="2" charset="2"/>
              <a:buChar char="Ø"/>
            </a:pPr>
            <a:r>
              <a:rPr lang="en-US" altLang="zh-CN" dirty="0"/>
              <a:t>Still, abnormal resource usage may also be caused by software bugs</a:t>
            </a:r>
          </a:p>
          <a:p>
            <a:pPr marL="342900" indent="-342900">
              <a:spcBef>
                <a:spcPts val="1200"/>
              </a:spcBef>
              <a:buFont typeface="Wingdings" panose="05000000000000000000" pitchFamily="2" charset="2"/>
              <a:buChar char="Ø"/>
            </a:pPr>
            <a:r>
              <a:rPr lang="en-US" altLang="zh-CN" dirty="0"/>
              <a:t>To alert to system anomalies, INTERLESS generates the interpretable alert logs</a:t>
            </a:r>
          </a:p>
          <a:p>
            <a:pPr marL="342900" indent="-342900">
              <a:spcBef>
                <a:spcPts val="1200"/>
              </a:spcBef>
              <a:buFont typeface="Wingdings" panose="05000000000000000000" pitchFamily="2" charset="2"/>
              <a:buChar char="Ø"/>
            </a:pPr>
            <a:r>
              <a:rPr lang="en-US" altLang="zh-CN" dirty="0"/>
              <a:t>Figure 7 shows the crypto-mining attack simulated by stress-ng's fast </a:t>
            </a:r>
            <a:r>
              <a:rPr lang="en-US" altLang="zh-CN" dirty="0" err="1"/>
              <a:t>fourier</a:t>
            </a:r>
            <a:r>
              <a:rPr lang="en-US" altLang="zh-CN" dirty="0"/>
              <a:t> transform (FFT) calculation</a:t>
            </a:r>
          </a:p>
        </p:txBody>
      </p:sp>
    </p:spTree>
    <p:extLst>
      <p:ext uri="{BB962C8B-B14F-4D97-AF65-F5344CB8AC3E}">
        <p14:creationId xmlns:p14="http://schemas.microsoft.com/office/powerpoint/2010/main" val="47873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Dataset and Experimental Settings</a:t>
            </a:r>
            <a:endParaRPr lang="zh-CN" altLang="en-US" dirty="0"/>
          </a:p>
        </p:txBody>
      </p:sp>
      <p:pic>
        <p:nvPicPr>
          <p:cNvPr id="59" name="图片 58">
            <a:extLst>
              <a:ext uri="{FF2B5EF4-FFF2-40B4-BE49-F238E27FC236}">
                <a16:creationId xmlns:a16="http://schemas.microsoft.com/office/drawing/2014/main" id="{C3B4031F-2FC3-8FAB-82C7-DA162DEE71A4}"/>
              </a:ext>
            </a:extLst>
          </p:cNvPr>
          <p:cNvPicPr>
            <a:picLocks noChangeAspect="1"/>
          </p:cNvPicPr>
          <p:nvPr/>
        </p:nvPicPr>
        <p:blipFill>
          <a:blip r:embed="rId3"/>
          <a:stretch>
            <a:fillRect/>
          </a:stretch>
        </p:blipFill>
        <p:spPr>
          <a:xfrm>
            <a:off x="156993" y="1020724"/>
            <a:ext cx="3550406" cy="5298534"/>
          </a:xfrm>
          <a:prstGeom prst="rect">
            <a:avLst/>
          </a:prstGeom>
        </p:spPr>
      </p:pic>
      <p:sp>
        <p:nvSpPr>
          <p:cNvPr id="60" name="矩形: 圆角 59">
            <a:extLst>
              <a:ext uri="{FF2B5EF4-FFF2-40B4-BE49-F238E27FC236}">
                <a16:creationId xmlns:a16="http://schemas.microsoft.com/office/drawing/2014/main" id="{2781B2BF-4C1B-F319-D64B-9955458AA499}"/>
              </a:ext>
            </a:extLst>
          </p:cNvPr>
          <p:cNvSpPr/>
          <p:nvPr/>
        </p:nvSpPr>
        <p:spPr>
          <a:xfrm>
            <a:off x="3960869" y="1020724"/>
            <a:ext cx="7681783" cy="2900223"/>
          </a:xfrm>
          <a:prstGeom prst="roundRect">
            <a:avLst>
              <a:gd name="adj" fmla="val 3317"/>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60">
            <a:extLst>
              <a:ext uri="{FF2B5EF4-FFF2-40B4-BE49-F238E27FC236}">
                <a16:creationId xmlns:a16="http://schemas.microsoft.com/office/drawing/2014/main" id="{B667EC2A-D75B-1CA4-CF3B-0A432DEC233E}"/>
              </a:ext>
            </a:extLst>
          </p:cNvPr>
          <p:cNvSpPr txBox="1"/>
          <p:nvPr/>
        </p:nvSpPr>
        <p:spPr>
          <a:xfrm>
            <a:off x="3980827" y="1485390"/>
            <a:ext cx="7661825" cy="2323713"/>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dirty="0"/>
              <a:t>We deploy serverless functions in a cluster and ensure their performance meets our service level objective despite fluctuating web views. </a:t>
            </a:r>
          </a:p>
          <a:p>
            <a:pPr marL="342900" indent="-342900">
              <a:spcBef>
                <a:spcPts val="600"/>
              </a:spcBef>
              <a:buFont typeface="Wingdings" panose="05000000000000000000" pitchFamily="2" charset="2"/>
              <a:buChar char="Ø"/>
            </a:pPr>
            <a:r>
              <a:rPr lang="en-US" altLang="zh-CN" sz="2000" dirty="0"/>
              <a:t>Cluster data collected for 1 minute equates to 1 hour in real-world scenarios. We gather request features and resource usage (CPU, network) for 18 hours, corresponding to 46 days in real-time.</a:t>
            </a:r>
          </a:p>
        </p:txBody>
      </p:sp>
      <p:sp>
        <p:nvSpPr>
          <p:cNvPr id="62" name="文本框 61">
            <a:extLst>
              <a:ext uri="{FF2B5EF4-FFF2-40B4-BE49-F238E27FC236}">
                <a16:creationId xmlns:a16="http://schemas.microsoft.com/office/drawing/2014/main" id="{0D9A9029-072E-C0FE-EB2F-CC60C9E650D1}"/>
              </a:ext>
            </a:extLst>
          </p:cNvPr>
          <p:cNvSpPr txBox="1"/>
          <p:nvPr/>
        </p:nvSpPr>
        <p:spPr>
          <a:xfrm>
            <a:off x="3960869" y="1079553"/>
            <a:ext cx="7681783" cy="400110"/>
          </a:xfrm>
          <a:prstGeom prst="rect">
            <a:avLst/>
          </a:prstGeom>
          <a:noFill/>
        </p:spPr>
        <p:txBody>
          <a:bodyPr wrap="square">
            <a:spAutoFit/>
          </a:bodyPr>
          <a:lstStyle/>
          <a:p>
            <a:pPr algn="ctr"/>
            <a:r>
              <a:rPr lang="en-US" altLang="zh-CN" sz="2000" b="1" dirty="0">
                <a:latin typeface="Times New Roman" panose="02020603050405020304" pitchFamily="18" charset="0"/>
                <a:cs typeface="Times New Roman" panose="02020603050405020304" pitchFamily="18" charset="0"/>
              </a:rPr>
              <a:t>Dataset </a:t>
            </a:r>
            <a:endParaRPr lang="zh-CN" altLang="en-US" sz="2000" dirty="0"/>
          </a:p>
        </p:txBody>
      </p:sp>
      <p:sp>
        <p:nvSpPr>
          <p:cNvPr id="63" name="矩形: 圆角 62">
            <a:extLst>
              <a:ext uri="{FF2B5EF4-FFF2-40B4-BE49-F238E27FC236}">
                <a16:creationId xmlns:a16="http://schemas.microsoft.com/office/drawing/2014/main" id="{8676406A-2D17-C2D4-48BC-B1CEC558CC18}"/>
              </a:ext>
            </a:extLst>
          </p:cNvPr>
          <p:cNvSpPr/>
          <p:nvPr/>
        </p:nvSpPr>
        <p:spPr>
          <a:xfrm>
            <a:off x="3960869" y="4080679"/>
            <a:ext cx="7681783" cy="2589460"/>
          </a:xfrm>
          <a:prstGeom prst="roundRect">
            <a:avLst>
              <a:gd name="adj" fmla="val 3317"/>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文本框 63">
            <a:extLst>
              <a:ext uri="{FF2B5EF4-FFF2-40B4-BE49-F238E27FC236}">
                <a16:creationId xmlns:a16="http://schemas.microsoft.com/office/drawing/2014/main" id="{725BFB54-D6BA-D9D5-8776-AB36C6E5BBE1}"/>
              </a:ext>
            </a:extLst>
          </p:cNvPr>
          <p:cNvSpPr txBox="1"/>
          <p:nvPr/>
        </p:nvSpPr>
        <p:spPr>
          <a:xfrm>
            <a:off x="3997016" y="4725303"/>
            <a:ext cx="7645636" cy="1785104"/>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Compared methods</a:t>
            </a:r>
            <a:r>
              <a:rPr lang="en-US" altLang="zh-CN" sz="2000" dirty="0"/>
              <a:t>: Transformer, TPA-LSTM, MQ-RNN. </a:t>
            </a:r>
          </a:p>
          <a:p>
            <a:pPr marL="342900" indent="-342900">
              <a:spcBef>
                <a:spcPts val="6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Evaluated functions: </a:t>
            </a:r>
            <a:r>
              <a:rPr lang="en-US" altLang="zh-CN" sz="2000" dirty="0" err="1"/>
              <a:t>DenseNet</a:t>
            </a:r>
            <a:r>
              <a:rPr lang="en-US" altLang="zh-CN" sz="2000" dirty="0"/>
              <a:t> inference, Tesseract OCR.</a:t>
            </a:r>
          </a:p>
          <a:p>
            <a:pPr marL="342900" indent="-342900">
              <a:spcBef>
                <a:spcPts val="6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Evaluation metrics: </a:t>
            </a:r>
            <a:r>
              <a:rPr lang="en-US" altLang="zh-CN" sz="2000" dirty="0"/>
              <a:t>mean absolute percentage error (MAPE), relative squared error (RSE), and symmetric mean absolute percentage error (SMAPE).</a:t>
            </a:r>
          </a:p>
        </p:txBody>
      </p:sp>
      <p:sp>
        <p:nvSpPr>
          <p:cNvPr id="65" name="文本框 64">
            <a:extLst>
              <a:ext uri="{FF2B5EF4-FFF2-40B4-BE49-F238E27FC236}">
                <a16:creationId xmlns:a16="http://schemas.microsoft.com/office/drawing/2014/main" id="{EFD8BC3F-1DBF-A74F-7EAD-9327D50B6A7F}"/>
              </a:ext>
            </a:extLst>
          </p:cNvPr>
          <p:cNvSpPr txBox="1"/>
          <p:nvPr/>
        </p:nvSpPr>
        <p:spPr>
          <a:xfrm>
            <a:off x="3960869" y="4202936"/>
            <a:ext cx="7645637" cy="400110"/>
          </a:xfrm>
          <a:prstGeom prst="rect">
            <a:avLst/>
          </a:prstGeom>
          <a:noFill/>
        </p:spPr>
        <p:txBody>
          <a:bodyPr wrap="square">
            <a:spAutoFit/>
          </a:bodyPr>
          <a:lstStyle/>
          <a:p>
            <a:pPr algn="ctr"/>
            <a:r>
              <a:rPr lang="en-US" altLang="zh-CN" sz="2000" b="1" dirty="0">
                <a:latin typeface="Times New Roman" panose="02020603050405020304" pitchFamily="18" charset="0"/>
                <a:cs typeface="Times New Roman" panose="02020603050405020304" pitchFamily="18" charset="0"/>
              </a:rPr>
              <a:t>Experimental Settings</a:t>
            </a:r>
            <a:endParaRPr lang="zh-CN" altLang="en-US" sz="2000" dirty="0"/>
          </a:p>
        </p:txBody>
      </p:sp>
    </p:spTree>
    <p:extLst>
      <p:ext uri="{BB962C8B-B14F-4D97-AF65-F5344CB8AC3E}">
        <p14:creationId xmlns:p14="http://schemas.microsoft.com/office/powerpoint/2010/main" val="130954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 INTERLESS’s effectiveness</a:t>
            </a:r>
            <a:endParaRPr lang="zh-CN" altLang="en-US" dirty="0"/>
          </a:p>
        </p:txBody>
      </p:sp>
      <p:pic>
        <p:nvPicPr>
          <p:cNvPr id="2" name="图片 1">
            <a:extLst>
              <a:ext uri="{FF2B5EF4-FFF2-40B4-BE49-F238E27FC236}">
                <a16:creationId xmlns:a16="http://schemas.microsoft.com/office/drawing/2014/main" id="{87968D23-6C13-885B-76AE-BA6277520927}"/>
              </a:ext>
            </a:extLst>
          </p:cNvPr>
          <p:cNvPicPr>
            <a:picLocks noChangeAspect="1"/>
          </p:cNvPicPr>
          <p:nvPr/>
        </p:nvPicPr>
        <p:blipFill>
          <a:blip r:embed="rId3"/>
          <a:stretch>
            <a:fillRect/>
          </a:stretch>
        </p:blipFill>
        <p:spPr>
          <a:xfrm>
            <a:off x="339446" y="3199002"/>
            <a:ext cx="11240791" cy="3593185"/>
          </a:xfrm>
          <a:prstGeom prst="rect">
            <a:avLst/>
          </a:prstGeom>
        </p:spPr>
      </p:pic>
      <p:sp>
        <p:nvSpPr>
          <p:cNvPr id="3" name="文本框 2">
            <a:extLst>
              <a:ext uri="{FF2B5EF4-FFF2-40B4-BE49-F238E27FC236}">
                <a16:creationId xmlns:a16="http://schemas.microsoft.com/office/drawing/2014/main" id="{23CD4D14-0E51-67E0-BAE6-6A3E470377F8}"/>
              </a:ext>
            </a:extLst>
          </p:cNvPr>
          <p:cNvSpPr txBox="1"/>
          <p:nvPr/>
        </p:nvSpPr>
        <p:spPr>
          <a:xfrm>
            <a:off x="339446" y="955669"/>
            <a:ext cx="6993151" cy="2015936"/>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dirty="0"/>
              <a:t> In Figure 6(b), the </a:t>
            </a:r>
            <a:r>
              <a:rPr lang="en-US" altLang="zh-CN" sz="2000" b="1" dirty="0">
                <a:latin typeface="Times New Roman" panose="02020603050405020304" pitchFamily="18" charset="0"/>
                <a:cs typeface="Times New Roman" panose="02020603050405020304" pitchFamily="18" charset="0"/>
              </a:rPr>
              <a:t>Transformer</a:t>
            </a:r>
            <a:r>
              <a:rPr lang="en-US" altLang="zh-CN" sz="2000" dirty="0"/>
              <a:t> underestimates the CPU consumption of </a:t>
            </a:r>
            <a:r>
              <a:rPr lang="en-US" altLang="zh-CN" sz="2000" dirty="0" err="1"/>
              <a:t>DenseNet</a:t>
            </a:r>
            <a:r>
              <a:rPr lang="en-US" altLang="zh-CN" sz="2000" dirty="0"/>
              <a:t> because it ignores the interference. </a:t>
            </a:r>
          </a:p>
          <a:p>
            <a:pPr marL="342900" indent="-342900">
              <a:spcBef>
                <a:spcPts val="600"/>
              </a:spcBef>
              <a:buFont typeface="Wingdings" panose="05000000000000000000" pitchFamily="2" charset="2"/>
              <a:buChar char="Ø"/>
            </a:pPr>
            <a:r>
              <a:rPr lang="en-US" altLang="zh-CN" sz="2000" dirty="0"/>
              <a:t>As shown in Table II, </a:t>
            </a:r>
            <a:r>
              <a:rPr lang="en-US" altLang="zh-CN" sz="2000" b="1" dirty="0">
                <a:latin typeface="Times New Roman" panose="02020603050405020304" pitchFamily="18" charset="0"/>
                <a:cs typeface="Times New Roman" panose="02020603050405020304" pitchFamily="18" charset="0"/>
              </a:rPr>
              <a:t>INTERLESS</a:t>
            </a:r>
            <a:r>
              <a:rPr lang="en-US" altLang="zh-CN" sz="2000" dirty="0"/>
              <a:t> reduces the MAPE, RSE, and SMAPE of prediction by 64%, 58%, and 65% respectively, compared to the state-of-the-arts.</a:t>
            </a:r>
          </a:p>
        </p:txBody>
      </p:sp>
      <p:pic>
        <p:nvPicPr>
          <p:cNvPr id="4" name="图片 3">
            <a:extLst>
              <a:ext uri="{FF2B5EF4-FFF2-40B4-BE49-F238E27FC236}">
                <a16:creationId xmlns:a16="http://schemas.microsoft.com/office/drawing/2014/main" id="{C43DAE94-C1EA-1362-6A4B-7FDB6856159E}"/>
              </a:ext>
            </a:extLst>
          </p:cNvPr>
          <p:cNvPicPr>
            <a:picLocks noChangeAspect="1"/>
          </p:cNvPicPr>
          <p:nvPr/>
        </p:nvPicPr>
        <p:blipFill>
          <a:blip r:embed="rId4"/>
          <a:stretch>
            <a:fillRect/>
          </a:stretch>
        </p:blipFill>
        <p:spPr>
          <a:xfrm>
            <a:off x="7332597" y="894740"/>
            <a:ext cx="4441768" cy="2304262"/>
          </a:xfrm>
          <a:prstGeom prst="rect">
            <a:avLst/>
          </a:prstGeom>
        </p:spPr>
      </p:pic>
    </p:spTree>
    <p:extLst>
      <p:ext uri="{BB962C8B-B14F-4D97-AF65-F5344CB8AC3E}">
        <p14:creationId xmlns:p14="http://schemas.microsoft.com/office/powerpoint/2010/main" val="417381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 INTERLESS’s effectiveness</a:t>
            </a:r>
            <a:endParaRPr lang="zh-CN" altLang="en-US" dirty="0"/>
          </a:p>
        </p:txBody>
      </p:sp>
      <p:pic>
        <p:nvPicPr>
          <p:cNvPr id="5" name="图片 4">
            <a:extLst>
              <a:ext uri="{FF2B5EF4-FFF2-40B4-BE49-F238E27FC236}">
                <a16:creationId xmlns:a16="http://schemas.microsoft.com/office/drawing/2014/main" id="{6AB49224-F7DA-8407-6F8D-D70C0234AE87}"/>
              </a:ext>
            </a:extLst>
          </p:cNvPr>
          <p:cNvPicPr>
            <a:picLocks noChangeAspect="1"/>
          </p:cNvPicPr>
          <p:nvPr/>
        </p:nvPicPr>
        <p:blipFill>
          <a:blip r:embed="rId3"/>
          <a:stretch>
            <a:fillRect/>
          </a:stretch>
        </p:blipFill>
        <p:spPr>
          <a:xfrm>
            <a:off x="376694" y="2874636"/>
            <a:ext cx="11438611" cy="3467400"/>
          </a:xfrm>
          <a:prstGeom prst="rect">
            <a:avLst/>
          </a:prstGeom>
        </p:spPr>
      </p:pic>
      <p:sp>
        <p:nvSpPr>
          <p:cNvPr id="6" name="文本框 5">
            <a:extLst>
              <a:ext uri="{FF2B5EF4-FFF2-40B4-BE49-F238E27FC236}">
                <a16:creationId xmlns:a16="http://schemas.microsoft.com/office/drawing/2014/main" id="{E7AEF2E3-4FBD-9EF0-320B-95B5206BA630}"/>
              </a:ext>
            </a:extLst>
          </p:cNvPr>
          <p:cNvSpPr txBox="1"/>
          <p:nvPr/>
        </p:nvSpPr>
        <p:spPr>
          <a:xfrm>
            <a:off x="376693" y="944402"/>
            <a:ext cx="11438611" cy="1400383"/>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dirty="0"/>
              <a:t> In Figure 6(e), </a:t>
            </a:r>
            <a:r>
              <a:rPr lang="en-US" altLang="zh-CN" sz="2000" b="1" dirty="0">
                <a:latin typeface="Times New Roman" panose="02020603050405020304" pitchFamily="18" charset="0"/>
                <a:cs typeface="Times New Roman" panose="02020603050405020304" pitchFamily="18" charset="0"/>
              </a:rPr>
              <a:t>MQ-RNN</a:t>
            </a:r>
            <a:r>
              <a:rPr lang="en-US" altLang="zh-CN" sz="2000" dirty="0"/>
              <a:t> can not capture the interference between functions and tends to underestimate the CPU consumption of OCR.</a:t>
            </a:r>
          </a:p>
          <a:p>
            <a:pPr marL="342900" indent="-342900">
              <a:spcBef>
                <a:spcPts val="600"/>
              </a:spcBef>
              <a:buFont typeface="Wingdings" panose="05000000000000000000" pitchFamily="2" charset="2"/>
              <a:buChar char="Ø"/>
            </a:pPr>
            <a:r>
              <a:rPr lang="en-US" altLang="zh-CN" sz="2000" dirty="0"/>
              <a:t> INTERLESS reduces the SMAPE by 35% compared to </a:t>
            </a:r>
            <a:r>
              <a:rPr lang="en-US" altLang="zh-CN" sz="2000" b="1" dirty="0">
                <a:latin typeface="Times New Roman" panose="02020603050405020304" pitchFamily="18" charset="0"/>
                <a:cs typeface="Times New Roman" panose="02020603050405020304" pitchFamily="18" charset="0"/>
              </a:rPr>
              <a:t>TPA-LSTM</a:t>
            </a:r>
            <a:r>
              <a:rPr lang="en-US" altLang="zh-CN" sz="2000" dirty="0"/>
              <a:t> for predicting 36 hours resources. It outperforms TPA-LSTM for longer time horizons by GRU and sequence-to-sequence architecture.</a:t>
            </a:r>
          </a:p>
        </p:txBody>
      </p:sp>
    </p:spTree>
    <p:extLst>
      <p:ext uri="{BB962C8B-B14F-4D97-AF65-F5344CB8AC3E}">
        <p14:creationId xmlns:p14="http://schemas.microsoft.com/office/powerpoint/2010/main" val="78233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84387"/>
            <a:ext cx="9093200" cy="867930"/>
          </a:xfrm>
        </p:spPr>
        <p:txBody>
          <a:bodyPr/>
          <a:lstStyle/>
          <a:p>
            <a:r>
              <a:rPr lang="en-US" altLang="zh-CN" sz="2800" b="1" dirty="0"/>
              <a:t>Future Work: A Control Theoretical View of Cloud Elasticity</a:t>
            </a:r>
            <a:endParaRPr lang="zh-CN" altLang="en-US" dirty="0"/>
          </a:p>
        </p:txBody>
      </p:sp>
      <p:sp>
        <p:nvSpPr>
          <p:cNvPr id="2" name="矩形: 圆角 1">
            <a:extLst>
              <a:ext uri="{FF2B5EF4-FFF2-40B4-BE49-F238E27FC236}">
                <a16:creationId xmlns:a16="http://schemas.microsoft.com/office/drawing/2014/main" id="{F04F7403-78EB-7E49-FE75-8D63B1878BB6}"/>
              </a:ext>
            </a:extLst>
          </p:cNvPr>
          <p:cNvSpPr/>
          <p:nvPr/>
        </p:nvSpPr>
        <p:spPr>
          <a:xfrm>
            <a:off x="201954" y="3313536"/>
            <a:ext cx="5592192" cy="2359404"/>
          </a:xfrm>
          <a:prstGeom prst="roundRect">
            <a:avLst>
              <a:gd name="adj" fmla="val 3317"/>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圆角 2">
            <a:extLst>
              <a:ext uri="{FF2B5EF4-FFF2-40B4-BE49-F238E27FC236}">
                <a16:creationId xmlns:a16="http://schemas.microsoft.com/office/drawing/2014/main" id="{F76609E7-10D8-03DB-CC5E-C138E426899F}"/>
              </a:ext>
            </a:extLst>
          </p:cNvPr>
          <p:cNvSpPr/>
          <p:nvPr/>
        </p:nvSpPr>
        <p:spPr>
          <a:xfrm>
            <a:off x="201954" y="959490"/>
            <a:ext cx="5592192" cy="2133617"/>
          </a:xfrm>
          <a:prstGeom prst="roundRect">
            <a:avLst>
              <a:gd name="adj" fmla="val 3317"/>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2A7748BD-358E-986B-8620-1982C6AD67F1}"/>
              </a:ext>
            </a:extLst>
          </p:cNvPr>
          <p:cNvSpPr txBox="1"/>
          <p:nvPr/>
        </p:nvSpPr>
        <p:spPr>
          <a:xfrm>
            <a:off x="201954" y="5896345"/>
            <a:ext cx="11736171" cy="646331"/>
          </a:xfrm>
          <a:prstGeom prst="rect">
            <a:avLst/>
          </a:prstGeom>
          <a:noFill/>
        </p:spPr>
        <p:txBody>
          <a:bodyPr wrap="square">
            <a:spAutoFit/>
          </a:bodyPr>
          <a:lstStyle/>
          <a:p>
            <a:r>
              <a:rPr lang="en-US" altLang="zh-CN" dirty="0"/>
              <a:t>[1] </a:t>
            </a:r>
            <a:r>
              <a:rPr lang="en-US" altLang="zh-CN" b="1" i="1" u="sng" dirty="0" err="1"/>
              <a:t>Ruifeng</a:t>
            </a:r>
            <a:r>
              <a:rPr lang="en-US" altLang="zh-CN" b="1" i="1" u="sng" dirty="0"/>
              <a:t> Ma</a:t>
            </a:r>
            <a:r>
              <a:rPr lang="en-US" altLang="zh-CN" dirty="0"/>
              <a:t>, </a:t>
            </a:r>
            <a:r>
              <a:rPr lang="en-US" altLang="zh-CN" dirty="0" err="1"/>
              <a:t>Yufeng</a:t>
            </a:r>
            <a:r>
              <a:rPr lang="en-US" altLang="zh-CN" dirty="0"/>
              <a:t> Zhan*, </a:t>
            </a:r>
            <a:r>
              <a:rPr lang="en-US" altLang="zh-CN" dirty="0" err="1"/>
              <a:t>Yuanqing</a:t>
            </a:r>
            <a:r>
              <a:rPr lang="en-US" altLang="zh-CN" dirty="0"/>
              <a:t> Xia*, et. al., Sonnet: A Control-Theoretic Approach for Resource Allocation in Cluster Management, Future Generation Computer Systems, 2024 (SCI, IF=7.5, JCR Q1)  </a:t>
            </a:r>
            <a:endParaRPr lang="zh-CN" altLang="en-US" dirty="0"/>
          </a:p>
        </p:txBody>
      </p:sp>
      <p:sp>
        <p:nvSpPr>
          <p:cNvPr id="7" name="矩形: 圆角 6">
            <a:extLst>
              <a:ext uri="{FF2B5EF4-FFF2-40B4-BE49-F238E27FC236}">
                <a16:creationId xmlns:a16="http://schemas.microsoft.com/office/drawing/2014/main" id="{9B9ADA40-BDC5-38D1-71F9-3A6596A34B9C}"/>
              </a:ext>
            </a:extLst>
          </p:cNvPr>
          <p:cNvSpPr/>
          <p:nvPr/>
        </p:nvSpPr>
        <p:spPr>
          <a:xfrm>
            <a:off x="6011034" y="952317"/>
            <a:ext cx="5927091" cy="4720623"/>
          </a:xfrm>
          <a:prstGeom prst="roundRect">
            <a:avLst>
              <a:gd name="adj" fmla="val 3034"/>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D5A47FFF-F436-B8A0-72DA-330C6518CEB5}"/>
              </a:ext>
            </a:extLst>
          </p:cNvPr>
          <p:cNvSpPr/>
          <p:nvPr/>
        </p:nvSpPr>
        <p:spPr>
          <a:xfrm>
            <a:off x="6218658" y="1653571"/>
            <a:ext cx="5521535" cy="995735"/>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dirty="0">
                <a:solidFill>
                  <a:schemeClr val="bg1"/>
                </a:solidFill>
              </a:rPr>
              <a:t>Problem:</a:t>
            </a:r>
            <a:r>
              <a:rPr lang="zh-CN" altLang="en-US" dirty="0">
                <a:solidFill>
                  <a:schemeClr val="bg1"/>
                </a:solidFill>
              </a:rPr>
              <a:t> </a:t>
            </a:r>
            <a:r>
              <a:rPr lang="en-US" altLang="zh-CN" dirty="0">
                <a:solidFill>
                  <a:schemeClr val="bg1"/>
                </a:solidFill>
              </a:rPr>
              <a:t>Delay caused by cold start</a:t>
            </a:r>
          </a:p>
          <a:p>
            <a:pPr>
              <a:spcBef>
                <a:spcPts val="400"/>
              </a:spcBef>
            </a:pPr>
            <a:r>
              <a:rPr lang="en-US" altLang="zh-CN" dirty="0">
                <a:solidFill>
                  <a:schemeClr val="bg1"/>
                </a:solidFill>
              </a:rPr>
              <a:t>Control Perspective:</a:t>
            </a:r>
            <a:r>
              <a:rPr lang="zh-CN" altLang="en-US" dirty="0">
                <a:solidFill>
                  <a:schemeClr val="bg1"/>
                </a:solidFill>
              </a:rPr>
              <a:t> </a:t>
            </a:r>
            <a:r>
              <a:rPr lang="en-US" altLang="zh-CN" dirty="0">
                <a:solidFill>
                  <a:schemeClr val="bg1"/>
                </a:solidFill>
              </a:rPr>
              <a:t>Time Delay Compensators</a:t>
            </a:r>
            <a:endParaRPr lang="zh-CN" altLang="en-US" baseline="30000" dirty="0">
              <a:solidFill>
                <a:schemeClr val="bg1"/>
              </a:solidFill>
            </a:endParaRPr>
          </a:p>
        </p:txBody>
      </p:sp>
      <p:sp>
        <p:nvSpPr>
          <p:cNvPr id="10" name="文本框 9">
            <a:extLst>
              <a:ext uri="{FF2B5EF4-FFF2-40B4-BE49-F238E27FC236}">
                <a16:creationId xmlns:a16="http://schemas.microsoft.com/office/drawing/2014/main" id="{27DCD793-5A21-5C5A-E656-1F0C81425F7B}"/>
              </a:ext>
            </a:extLst>
          </p:cNvPr>
          <p:cNvSpPr txBox="1"/>
          <p:nvPr/>
        </p:nvSpPr>
        <p:spPr>
          <a:xfrm>
            <a:off x="6011033" y="1053721"/>
            <a:ext cx="5927091" cy="400110"/>
          </a:xfrm>
          <a:prstGeom prst="rect">
            <a:avLst/>
          </a:prstGeom>
          <a:noFill/>
        </p:spPr>
        <p:txBody>
          <a:bodyPr wrap="square">
            <a:spAutoFit/>
          </a:bodyPr>
          <a:lstStyle/>
          <a:p>
            <a:pPr algn="ctr"/>
            <a:r>
              <a:rPr lang="en-US" altLang="zh-CN" sz="2000" b="1" dirty="0">
                <a:latin typeface="Times New Roman" panose="02020603050405020304" pitchFamily="18" charset="0"/>
                <a:cs typeface="Times New Roman" panose="02020603050405020304" pitchFamily="18" charset="0"/>
              </a:rPr>
              <a:t>Problems in Resource Allocation</a:t>
            </a:r>
          </a:p>
        </p:txBody>
      </p:sp>
      <p:sp>
        <p:nvSpPr>
          <p:cNvPr id="11" name="矩形: 圆角 10">
            <a:extLst>
              <a:ext uri="{FF2B5EF4-FFF2-40B4-BE49-F238E27FC236}">
                <a16:creationId xmlns:a16="http://schemas.microsoft.com/office/drawing/2014/main" id="{0E3A11C3-88FC-DA38-6926-3A8A06407FBA}"/>
              </a:ext>
            </a:extLst>
          </p:cNvPr>
          <p:cNvSpPr/>
          <p:nvPr/>
        </p:nvSpPr>
        <p:spPr>
          <a:xfrm>
            <a:off x="6218658" y="3018591"/>
            <a:ext cx="5521535" cy="1001554"/>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Problem:</a:t>
            </a:r>
            <a:r>
              <a:rPr lang="zh-CN" altLang="en-US" sz="2000" dirty="0">
                <a:solidFill>
                  <a:schemeClr val="bg1"/>
                </a:solidFill>
              </a:rPr>
              <a:t> </a:t>
            </a:r>
            <a:r>
              <a:rPr lang="en-US" altLang="zh-CN" sz="2000" dirty="0">
                <a:solidFill>
                  <a:schemeClr val="bg1"/>
                </a:solidFill>
              </a:rPr>
              <a:t>Interference between functions</a:t>
            </a:r>
          </a:p>
          <a:p>
            <a:pPr>
              <a:spcBef>
                <a:spcPts val="400"/>
              </a:spcBef>
            </a:pPr>
            <a:r>
              <a:rPr lang="en-US" altLang="zh-CN" sz="2000" dirty="0">
                <a:solidFill>
                  <a:schemeClr val="bg1"/>
                </a:solidFill>
              </a:rPr>
              <a:t>Control Perspective:</a:t>
            </a:r>
            <a:r>
              <a:rPr lang="zh-CN" altLang="en-US" sz="2000" dirty="0">
                <a:solidFill>
                  <a:schemeClr val="bg1"/>
                </a:solidFill>
              </a:rPr>
              <a:t> </a:t>
            </a:r>
            <a:r>
              <a:rPr lang="en-US" altLang="zh-CN" sz="2000" dirty="0">
                <a:solidFill>
                  <a:schemeClr val="bg1"/>
                </a:solidFill>
              </a:rPr>
              <a:t>External Disturbance</a:t>
            </a:r>
            <a:endParaRPr lang="zh-CN" altLang="en-US" sz="2000" baseline="30000" dirty="0">
              <a:solidFill>
                <a:schemeClr val="bg1"/>
              </a:solidFill>
            </a:endParaRPr>
          </a:p>
        </p:txBody>
      </p:sp>
      <p:sp>
        <p:nvSpPr>
          <p:cNvPr id="12" name="矩形: 圆角 11">
            <a:extLst>
              <a:ext uri="{FF2B5EF4-FFF2-40B4-BE49-F238E27FC236}">
                <a16:creationId xmlns:a16="http://schemas.microsoft.com/office/drawing/2014/main" id="{D4B5A958-D7DC-7219-AA3F-B4BE4B1CFF5C}"/>
              </a:ext>
            </a:extLst>
          </p:cNvPr>
          <p:cNvSpPr/>
          <p:nvPr/>
        </p:nvSpPr>
        <p:spPr>
          <a:xfrm>
            <a:off x="6213810" y="4395357"/>
            <a:ext cx="5521535" cy="1001554"/>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Problem:</a:t>
            </a:r>
            <a:r>
              <a:rPr lang="zh-CN" altLang="en-US" sz="2000" dirty="0">
                <a:solidFill>
                  <a:schemeClr val="bg1"/>
                </a:solidFill>
              </a:rPr>
              <a:t> </a:t>
            </a:r>
            <a:r>
              <a:rPr lang="en-US" altLang="zh-CN" sz="2000" dirty="0">
                <a:solidFill>
                  <a:schemeClr val="bg1"/>
                </a:solidFill>
              </a:rPr>
              <a:t>Resource cost optimization</a:t>
            </a:r>
          </a:p>
          <a:p>
            <a:pPr>
              <a:spcBef>
                <a:spcPts val="400"/>
              </a:spcBef>
            </a:pPr>
            <a:r>
              <a:rPr lang="en-US" altLang="zh-CN" sz="2000" dirty="0">
                <a:solidFill>
                  <a:schemeClr val="bg1"/>
                </a:solidFill>
              </a:rPr>
              <a:t>Control theoretical view :</a:t>
            </a:r>
            <a:r>
              <a:rPr lang="zh-CN" altLang="en-US" sz="2000" dirty="0">
                <a:solidFill>
                  <a:schemeClr val="bg1"/>
                </a:solidFill>
              </a:rPr>
              <a:t> </a:t>
            </a:r>
            <a:r>
              <a:rPr lang="en-US" altLang="zh-CN" sz="2000" dirty="0">
                <a:solidFill>
                  <a:schemeClr val="bg1"/>
                </a:solidFill>
              </a:rPr>
              <a:t>Optimal Control</a:t>
            </a:r>
            <a:endParaRPr lang="zh-CN" altLang="en-US" sz="2000" baseline="30000" dirty="0">
              <a:solidFill>
                <a:schemeClr val="bg1"/>
              </a:solidFill>
            </a:endParaRPr>
          </a:p>
        </p:txBody>
      </p:sp>
      <p:sp>
        <p:nvSpPr>
          <p:cNvPr id="13" name="文本框 12">
            <a:extLst>
              <a:ext uri="{FF2B5EF4-FFF2-40B4-BE49-F238E27FC236}">
                <a16:creationId xmlns:a16="http://schemas.microsoft.com/office/drawing/2014/main" id="{1D8C3D6A-3F08-6FE3-E099-D48AEBCD02CB}"/>
              </a:ext>
            </a:extLst>
          </p:cNvPr>
          <p:cNvSpPr txBox="1"/>
          <p:nvPr/>
        </p:nvSpPr>
        <p:spPr>
          <a:xfrm>
            <a:off x="201954" y="1022381"/>
            <a:ext cx="5592191" cy="400110"/>
          </a:xfrm>
          <a:prstGeom prst="rect">
            <a:avLst/>
          </a:prstGeom>
          <a:noFill/>
        </p:spPr>
        <p:txBody>
          <a:bodyPr wrap="square">
            <a:spAutoFit/>
          </a:bodyPr>
          <a:lstStyle/>
          <a:p>
            <a:pPr algn="ctr"/>
            <a:r>
              <a:rPr lang="en-US" altLang="zh-CN" sz="2000" b="1" dirty="0">
                <a:latin typeface="Times New Roman" panose="02020603050405020304" pitchFamily="18" charset="0"/>
                <a:cs typeface="Times New Roman" panose="02020603050405020304" pitchFamily="18" charset="0"/>
              </a:rPr>
              <a:t>Feedback Perspective</a:t>
            </a:r>
            <a:endParaRPr lang="zh-CN" altLang="en-US" sz="2000" b="1" dirty="0">
              <a:latin typeface="Times New Roman" panose="02020603050405020304" pitchFamily="18" charset="0"/>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E4C7F2C6-06BF-60D4-B94E-53AC023C0621}"/>
              </a:ext>
            </a:extLst>
          </p:cNvPr>
          <p:cNvCxnSpPr>
            <a:cxnSpLocks/>
            <a:endCxn id="15" idx="1"/>
          </p:cNvCxnSpPr>
          <p:nvPr/>
        </p:nvCxnSpPr>
        <p:spPr>
          <a:xfrm>
            <a:off x="418843" y="1927225"/>
            <a:ext cx="11487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B9B6799A-79D0-7D07-337F-2E5AB4799C0B}"/>
              </a:ext>
            </a:extLst>
          </p:cNvPr>
          <p:cNvSpPr/>
          <p:nvPr/>
        </p:nvSpPr>
        <p:spPr>
          <a:xfrm>
            <a:off x="1567543" y="1706830"/>
            <a:ext cx="2178545" cy="4407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700" dirty="0"/>
              <a:t>Serverless Function</a:t>
            </a:r>
            <a:endParaRPr lang="zh-CN" altLang="en-US" sz="1700" dirty="0"/>
          </a:p>
        </p:txBody>
      </p:sp>
      <p:cxnSp>
        <p:nvCxnSpPr>
          <p:cNvPr id="16" name="直接箭头连接符 15">
            <a:extLst>
              <a:ext uri="{FF2B5EF4-FFF2-40B4-BE49-F238E27FC236}">
                <a16:creationId xmlns:a16="http://schemas.microsoft.com/office/drawing/2014/main" id="{3594A2E0-1AFD-F0AA-12EE-E8ED498EFD29}"/>
              </a:ext>
            </a:extLst>
          </p:cNvPr>
          <p:cNvCxnSpPr>
            <a:cxnSpLocks/>
            <a:stCxn id="15" idx="3"/>
          </p:cNvCxnSpPr>
          <p:nvPr/>
        </p:nvCxnSpPr>
        <p:spPr>
          <a:xfrm>
            <a:off x="3746088" y="1927225"/>
            <a:ext cx="18240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3DADFB52-669A-2822-A07D-F29A37FE89EB}"/>
              </a:ext>
            </a:extLst>
          </p:cNvPr>
          <p:cNvSpPr txBox="1"/>
          <p:nvPr/>
        </p:nvSpPr>
        <p:spPr>
          <a:xfrm>
            <a:off x="3744148" y="1546665"/>
            <a:ext cx="2257622" cy="369332"/>
          </a:xfrm>
          <a:prstGeom prst="rect">
            <a:avLst/>
          </a:prstGeom>
          <a:noFill/>
        </p:spPr>
        <p:txBody>
          <a:bodyPr wrap="square" rtlCol="0">
            <a:spAutoFit/>
          </a:bodyPr>
          <a:lstStyle/>
          <a:p>
            <a:r>
              <a:rPr lang="en-US" altLang="zh-CN" dirty="0"/>
              <a:t>Quality of service</a:t>
            </a:r>
            <a:endParaRPr lang="zh-CN" altLang="en-US" dirty="0"/>
          </a:p>
        </p:txBody>
      </p:sp>
      <p:sp>
        <p:nvSpPr>
          <p:cNvPr id="18" name="文本框 17">
            <a:extLst>
              <a:ext uri="{FF2B5EF4-FFF2-40B4-BE49-F238E27FC236}">
                <a16:creationId xmlns:a16="http://schemas.microsoft.com/office/drawing/2014/main" id="{DA99EE8D-7F38-9689-2B66-1D695B870441}"/>
              </a:ext>
            </a:extLst>
          </p:cNvPr>
          <p:cNvSpPr txBox="1"/>
          <p:nvPr/>
        </p:nvSpPr>
        <p:spPr>
          <a:xfrm>
            <a:off x="351301" y="1547384"/>
            <a:ext cx="1216241" cy="369332"/>
          </a:xfrm>
          <a:prstGeom prst="rect">
            <a:avLst/>
          </a:prstGeom>
          <a:noFill/>
        </p:spPr>
        <p:txBody>
          <a:bodyPr wrap="square">
            <a:spAutoFit/>
          </a:bodyPr>
          <a:lstStyle/>
          <a:p>
            <a:r>
              <a:rPr lang="en-US" altLang="zh-CN" sz="1800" dirty="0"/>
              <a:t>Resource</a:t>
            </a:r>
            <a:endParaRPr lang="zh-CN" altLang="en-US" dirty="0"/>
          </a:p>
        </p:txBody>
      </p:sp>
      <p:sp>
        <p:nvSpPr>
          <p:cNvPr id="19" name="矩形 18">
            <a:extLst>
              <a:ext uri="{FF2B5EF4-FFF2-40B4-BE49-F238E27FC236}">
                <a16:creationId xmlns:a16="http://schemas.microsoft.com/office/drawing/2014/main" id="{01F86BFE-281D-E87F-35FF-E73C06E9248F}"/>
              </a:ext>
            </a:extLst>
          </p:cNvPr>
          <p:cNvSpPr/>
          <p:nvPr/>
        </p:nvSpPr>
        <p:spPr>
          <a:xfrm>
            <a:off x="1714987" y="2428911"/>
            <a:ext cx="2029161" cy="4407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Controller</a:t>
            </a:r>
            <a:endParaRPr lang="zh-CN" altLang="en-US" dirty="0"/>
          </a:p>
        </p:txBody>
      </p:sp>
      <p:cxnSp>
        <p:nvCxnSpPr>
          <p:cNvPr id="20" name="连接符: 肘形 19">
            <a:extLst>
              <a:ext uri="{FF2B5EF4-FFF2-40B4-BE49-F238E27FC236}">
                <a16:creationId xmlns:a16="http://schemas.microsoft.com/office/drawing/2014/main" id="{9DD1B3C3-0B01-313D-FC76-CE641812B173}"/>
              </a:ext>
            </a:extLst>
          </p:cNvPr>
          <p:cNvCxnSpPr>
            <a:cxnSpLocks/>
            <a:stCxn id="17" idx="2"/>
            <a:endCxn id="19" idx="3"/>
          </p:cNvCxnSpPr>
          <p:nvPr/>
        </p:nvCxnSpPr>
        <p:spPr>
          <a:xfrm rot="5400000">
            <a:off x="3941900" y="1718246"/>
            <a:ext cx="733309" cy="112881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连接符: 肘形 20">
            <a:extLst>
              <a:ext uri="{FF2B5EF4-FFF2-40B4-BE49-F238E27FC236}">
                <a16:creationId xmlns:a16="http://schemas.microsoft.com/office/drawing/2014/main" id="{B0859F58-5A7C-E215-4530-7CAE11CF816F}"/>
              </a:ext>
            </a:extLst>
          </p:cNvPr>
          <p:cNvCxnSpPr>
            <a:cxnSpLocks/>
            <a:stCxn id="19" idx="1"/>
          </p:cNvCxnSpPr>
          <p:nvPr/>
        </p:nvCxnSpPr>
        <p:spPr>
          <a:xfrm rot="10800000">
            <a:off x="959427" y="1926444"/>
            <a:ext cx="755561" cy="722862"/>
          </a:xfrm>
          <a:prstGeom prst="bentConnector3">
            <a:avLst>
              <a:gd name="adj1" fmla="val 100212"/>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BB531FA9-BDE8-B66F-CD00-669394C36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63" y="3475469"/>
            <a:ext cx="2567405" cy="2115662"/>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77917FC6-8333-84B6-1E72-7344A9E8D4D0}"/>
              </a:ext>
            </a:extLst>
          </p:cNvPr>
          <p:cNvSpPr txBox="1"/>
          <p:nvPr/>
        </p:nvSpPr>
        <p:spPr>
          <a:xfrm>
            <a:off x="3215924" y="3462439"/>
            <a:ext cx="2412073" cy="2015936"/>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Sonnet[1]:</a:t>
            </a:r>
          </a:p>
          <a:p>
            <a:pPr>
              <a:spcBef>
                <a:spcPts val="600"/>
              </a:spcBef>
            </a:pPr>
            <a:r>
              <a:rPr lang="en-US" altLang="zh-CN" sz="2000" dirty="0"/>
              <a:t>Quickly allocate resources for new applications using model-free adaptive control</a:t>
            </a:r>
            <a:endParaRPr lang="zh-CN" altLang="en-US" sz="2000" dirty="0"/>
          </a:p>
        </p:txBody>
      </p:sp>
    </p:spTree>
    <p:extLst>
      <p:ext uri="{BB962C8B-B14F-4D97-AF65-F5344CB8AC3E}">
        <p14:creationId xmlns:p14="http://schemas.microsoft.com/office/powerpoint/2010/main" val="258238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39790" y="2403871"/>
            <a:ext cx="11512420" cy="954108"/>
          </a:xfrm>
        </p:spPr>
        <p:txBody>
          <a:bodyPr>
            <a:normAutofit/>
          </a:bodyPr>
          <a:lstStyle/>
          <a:p>
            <a:pPr algn="ctr"/>
            <a:r>
              <a:rPr lang="en-US" altLang="zh-CN" b="1" dirty="0"/>
              <a:t>Thank you!</a:t>
            </a:r>
          </a:p>
        </p:txBody>
      </p:sp>
      <p:sp>
        <p:nvSpPr>
          <p:cNvPr id="4" name="文本框 3">
            <a:extLst>
              <a:ext uri="{FF2B5EF4-FFF2-40B4-BE49-F238E27FC236}">
                <a16:creationId xmlns:a16="http://schemas.microsoft.com/office/drawing/2014/main" id="{F6D6450E-B5D4-4B18-A5B4-D1F516C97F99}"/>
              </a:ext>
            </a:extLst>
          </p:cNvPr>
          <p:cNvSpPr txBox="1"/>
          <p:nvPr/>
        </p:nvSpPr>
        <p:spPr>
          <a:xfrm>
            <a:off x="1149985" y="3429000"/>
            <a:ext cx="9892030" cy="1384995"/>
          </a:xfrm>
          <a:prstGeom prst="rect">
            <a:avLst/>
          </a:prstGeom>
          <a:noFill/>
        </p:spPr>
        <p:txBody>
          <a:bodyPr wrap="square">
            <a:spAutoFit/>
          </a:bodyPr>
          <a:lstStyle/>
          <a:p>
            <a:pPr algn="ctr"/>
            <a:r>
              <a:rPr lang="en-US" altLang="zh-CN" sz="2800" dirty="0" err="1">
                <a:latin typeface="Arial" panose="020B0604020202020204" pitchFamily="34" charset="0"/>
              </a:rPr>
              <a:t>Ruifeng</a:t>
            </a:r>
            <a:r>
              <a:rPr lang="en-US" altLang="zh-CN" sz="2800" dirty="0">
                <a:latin typeface="Arial" panose="020B0604020202020204" pitchFamily="34" charset="0"/>
              </a:rPr>
              <a:t> Ma</a:t>
            </a:r>
          </a:p>
          <a:p>
            <a:pPr algn="ctr"/>
            <a:r>
              <a:rPr lang="en-US" altLang="zh-CN" sz="2800" dirty="0">
                <a:latin typeface="Arial" panose="020B0604020202020204" pitchFamily="34" charset="0"/>
                <a:hlinkClick r:id="rId3"/>
              </a:rPr>
              <a:t>www.ppeak.site</a:t>
            </a:r>
            <a:endParaRPr lang="en-US" altLang="zh-CN" sz="2800" dirty="0">
              <a:latin typeface="Arial" panose="020B0604020202020204" pitchFamily="34" charset="0"/>
            </a:endParaRPr>
          </a:p>
          <a:p>
            <a:pPr algn="ctr"/>
            <a:r>
              <a:rPr lang="en-US" altLang="zh-CN" sz="2800" dirty="0">
                <a:latin typeface="Arial" panose="020B0604020202020204" pitchFamily="34" charset="0"/>
              </a:rPr>
              <a:t>ppeak@foxmail.com</a:t>
            </a:r>
          </a:p>
        </p:txBody>
      </p:sp>
    </p:spTree>
    <p:extLst>
      <p:ext uri="{BB962C8B-B14F-4D97-AF65-F5344CB8AC3E}">
        <p14:creationId xmlns:p14="http://schemas.microsoft.com/office/powerpoint/2010/main" val="265709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480192" y="249067"/>
            <a:ext cx="10403828" cy="480131"/>
          </a:xfrm>
        </p:spPr>
        <p:txBody>
          <a:bodyPr/>
          <a:lstStyle/>
          <a:p>
            <a:r>
              <a:rPr lang="en-US" altLang="zh-CN" b="1" dirty="0"/>
              <a:t>Contents</a:t>
            </a:r>
            <a:endParaRPr lang="zh-CN" altLang="en-US" dirty="0"/>
          </a:p>
        </p:txBody>
      </p:sp>
      <p:sp>
        <p:nvSpPr>
          <p:cNvPr id="2" name="文本框 1">
            <a:extLst>
              <a:ext uri="{FF2B5EF4-FFF2-40B4-BE49-F238E27FC236}">
                <a16:creationId xmlns:a16="http://schemas.microsoft.com/office/drawing/2014/main" id="{4EB1BA8A-7B81-1F66-496E-FCB507B1218E}"/>
              </a:ext>
            </a:extLst>
          </p:cNvPr>
          <p:cNvSpPr txBox="1"/>
          <p:nvPr/>
        </p:nvSpPr>
        <p:spPr>
          <a:xfrm>
            <a:off x="480192" y="1182231"/>
            <a:ext cx="4582514" cy="2246769"/>
          </a:xfrm>
          <a:prstGeom prst="rect">
            <a:avLst/>
          </a:prstGeom>
          <a:noFill/>
        </p:spPr>
        <p:txBody>
          <a:bodyPr wrap="square">
            <a:spAutoFit/>
          </a:bodyPr>
          <a:lstStyle/>
          <a:p>
            <a:pPr marL="342900" indent="-342900">
              <a:spcBef>
                <a:spcPts val="2400"/>
              </a:spcBef>
              <a:buFont typeface="Wingdings" panose="05000000000000000000" pitchFamily="2" charset="2"/>
              <a:buChar char="Ø"/>
            </a:pPr>
            <a:r>
              <a:rPr lang="en-US" altLang="zh-CN" sz="2000" dirty="0"/>
              <a:t>Background and motivation</a:t>
            </a:r>
          </a:p>
          <a:p>
            <a:pPr marL="342900" indent="-342900">
              <a:spcBef>
                <a:spcPts val="2400"/>
              </a:spcBef>
              <a:buFont typeface="Wingdings" panose="05000000000000000000" pitchFamily="2" charset="2"/>
              <a:buChar char="Ø"/>
            </a:pPr>
            <a:r>
              <a:rPr lang="en-US" altLang="zh-CN" sz="2000" dirty="0"/>
              <a:t>INTERLESS Design</a:t>
            </a:r>
          </a:p>
          <a:p>
            <a:pPr marL="342900" indent="-342900">
              <a:spcBef>
                <a:spcPts val="2400"/>
              </a:spcBef>
              <a:buFont typeface="Wingdings" panose="05000000000000000000" pitchFamily="2" charset="2"/>
              <a:buChar char="Ø"/>
            </a:pPr>
            <a:r>
              <a:rPr lang="en-US" altLang="zh-CN" sz="2000" dirty="0"/>
              <a:t>Performance Evaluation</a:t>
            </a:r>
          </a:p>
          <a:p>
            <a:pPr marL="342900" indent="-342900">
              <a:spcBef>
                <a:spcPts val="2400"/>
              </a:spcBef>
              <a:buFont typeface="Wingdings" panose="05000000000000000000" pitchFamily="2" charset="2"/>
              <a:buChar char="Ø"/>
            </a:pPr>
            <a:r>
              <a:rPr lang="en-US" altLang="zh-CN" sz="2000" dirty="0"/>
              <a:t>Future Work</a:t>
            </a:r>
          </a:p>
        </p:txBody>
      </p:sp>
    </p:spTree>
    <p:extLst>
      <p:ext uri="{BB962C8B-B14F-4D97-AF65-F5344CB8AC3E}">
        <p14:creationId xmlns:p14="http://schemas.microsoft.com/office/powerpoint/2010/main" val="8785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480192" y="249067"/>
            <a:ext cx="10403828" cy="480131"/>
          </a:xfrm>
        </p:spPr>
        <p:txBody>
          <a:bodyPr/>
          <a:lstStyle/>
          <a:p>
            <a:r>
              <a:rPr lang="en-US" altLang="zh-CN" b="1" dirty="0"/>
              <a:t>Serverless: Autoscaling for Dynamic Requests Load</a:t>
            </a:r>
            <a:endParaRPr lang="zh-CN" altLang="en-US" dirty="0"/>
          </a:p>
        </p:txBody>
      </p:sp>
      <p:sp>
        <p:nvSpPr>
          <p:cNvPr id="80" name="矩形: 圆角 79">
            <a:extLst>
              <a:ext uri="{FF2B5EF4-FFF2-40B4-BE49-F238E27FC236}">
                <a16:creationId xmlns:a16="http://schemas.microsoft.com/office/drawing/2014/main" id="{7940A0E7-1278-8C44-BEC8-7851F285EEA7}"/>
              </a:ext>
            </a:extLst>
          </p:cNvPr>
          <p:cNvSpPr/>
          <p:nvPr/>
        </p:nvSpPr>
        <p:spPr>
          <a:xfrm>
            <a:off x="3897611" y="3461663"/>
            <a:ext cx="7780277" cy="3281347"/>
          </a:xfrm>
          <a:prstGeom prst="roundRect">
            <a:avLst>
              <a:gd name="adj" fmla="val 4761"/>
            </a:avLst>
          </a:prstGeom>
          <a:solidFill>
            <a:schemeClr val="bg1"/>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矩形: 圆角 80">
            <a:extLst>
              <a:ext uri="{FF2B5EF4-FFF2-40B4-BE49-F238E27FC236}">
                <a16:creationId xmlns:a16="http://schemas.microsoft.com/office/drawing/2014/main" id="{4C8C82AD-C00E-D7D6-1C1B-C4CB932AE2E8}"/>
              </a:ext>
            </a:extLst>
          </p:cNvPr>
          <p:cNvSpPr/>
          <p:nvPr/>
        </p:nvSpPr>
        <p:spPr>
          <a:xfrm>
            <a:off x="115034" y="1035536"/>
            <a:ext cx="11905330" cy="2274618"/>
          </a:xfrm>
          <a:prstGeom prst="roundRect">
            <a:avLst>
              <a:gd name="adj" fmla="val 8278"/>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右箭头 11">
            <a:extLst>
              <a:ext uri="{FF2B5EF4-FFF2-40B4-BE49-F238E27FC236}">
                <a16:creationId xmlns:a16="http://schemas.microsoft.com/office/drawing/2014/main" id="{37A85BC3-B575-2B75-5FC4-34F5E1F8E534}"/>
              </a:ext>
            </a:extLst>
          </p:cNvPr>
          <p:cNvSpPr/>
          <p:nvPr/>
        </p:nvSpPr>
        <p:spPr>
          <a:xfrm>
            <a:off x="7648847" y="4843147"/>
            <a:ext cx="392602" cy="338647"/>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endParaRPr lang="zh-CN" altLang="en-US" sz="1093"/>
          </a:p>
        </p:txBody>
      </p:sp>
      <p:sp>
        <p:nvSpPr>
          <p:cNvPr id="83" name="云形 82">
            <a:extLst>
              <a:ext uri="{FF2B5EF4-FFF2-40B4-BE49-F238E27FC236}">
                <a16:creationId xmlns:a16="http://schemas.microsoft.com/office/drawing/2014/main" id="{7DE0E72B-CFD0-75B8-13CE-4FB33D683D4E}"/>
              </a:ext>
            </a:extLst>
          </p:cNvPr>
          <p:cNvSpPr/>
          <p:nvPr/>
        </p:nvSpPr>
        <p:spPr>
          <a:xfrm>
            <a:off x="8233926" y="3987841"/>
            <a:ext cx="3319680" cy="177193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endParaRPr lang="zh-CN" altLang="en-US" sz="1093"/>
          </a:p>
        </p:txBody>
      </p:sp>
      <p:pic>
        <p:nvPicPr>
          <p:cNvPr id="84" name="Picture 10" descr="Computer User icon PNG and SVG Vector Free Download">
            <a:extLst>
              <a:ext uri="{FF2B5EF4-FFF2-40B4-BE49-F238E27FC236}">
                <a16:creationId xmlns:a16="http://schemas.microsoft.com/office/drawing/2014/main" id="{0F14F96E-3118-E0D9-C90F-80D32A6156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3337" y="6078125"/>
            <a:ext cx="427978" cy="489117"/>
          </a:xfrm>
          <a:prstGeom prst="rect">
            <a:avLst/>
          </a:prstGeom>
          <a:noFill/>
          <a:extLst>
            <a:ext uri="{909E8E84-426E-40DD-AFC4-6F175D3DCCD1}">
              <a14:hiddenFill xmlns:a14="http://schemas.microsoft.com/office/drawing/2010/main">
                <a:solidFill>
                  <a:srgbClr val="FFFFFF"/>
                </a:solidFill>
              </a14:hiddenFill>
            </a:ext>
          </a:extLst>
        </p:spPr>
      </p:pic>
      <p:sp>
        <p:nvSpPr>
          <p:cNvPr id="85" name="云形 84">
            <a:extLst>
              <a:ext uri="{FF2B5EF4-FFF2-40B4-BE49-F238E27FC236}">
                <a16:creationId xmlns:a16="http://schemas.microsoft.com/office/drawing/2014/main" id="{CA26F20C-664A-509E-ACA6-66E959242345}"/>
              </a:ext>
            </a:extLst>
          </p:cNvPr>
          <p:cNvSpPr/>
          <p:nvPr/>
        </p:nvSpPr>
        <p:spPr>
          <a:xfrm>
            <a:off x="4136690" y="3987841"/>
            <a:ext cx="3319680" cy="177193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endParaRPr lang="zh-CN" altLang="en-US" sz="1093"/>
          </a:p>
        </p:txBody>
      </p:sp>
      <p:sp>
        <p:nvSpPr>
          <p:cNvPr id="86" name="圆角矩形 46">
            <a:extLst>
              <a:ext uri="{FF2B5EF4-FFF2-40B4-BE49-F238E27FC236}">
                <a16:creationId xmlns:a16="http://schemas.microsoft.com/office/drawing/2014/main" id="{DC8C06B7-9E3D-8F5A-19B1-FAEB07CF3EF5}"/>
              </a:ext>
            </a:extLst>
          </p:cNvPr>
          <p:cNvSpPr/>
          <p:nvPr/>
        </p:nvSpPr>
        <p:spPr>
          <a:xfrm>
            <a:off x="4538446" y="4810869"/>
            <a:ext cx="1131361" cy="37013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r>
              <a:rPr lang="en-US" altLang="zh-CN" sz="1048" dirty="0">
                <a:solidFill>
                  <a:schemeClr val="tx1"/>
                </a:solidFill>
              </a:rPr>
              <a:t>1 CPU, 2G MEM</a:t>
            </a:r>
          </a:p>
        </p:txBody>
      </p:sp>
      <p:sp>
        <p:nvSpPr>
          <p:cNvPr id="87" name="文本框 86">
            <a:extLst>
              <a:ext uri="{FF2B5EF4-FFF2-40B4-BE49-F238E27FC236}">
                <a16:creationId xmlns:a16="http://schemas.microsoft.com/office/drawing/2014/main" id="{D4EB49D1-D693-49BF-1BD5-CF2C18CE68A7}"/>
              </a:ext>
            </a:extLst>
          </p:cNvPr>
          <p:cNvSpPr txBox="1"/>
          <p:nvPr/>
        </p:nvSpPr>
        <p:spPr>
          <a:xfrm>
            <a:off x="4712541" y="5176078"/>
            <a:ext cx="768159" cy="253596"/>
          </a:xfrm>
          <a:prstGeom prst="rect">
            <a:avLst/>
          </a:prstGeom>
          <a:noFill/>
        </p:spPr>
        <p:txBody>
          <a:bodyPr wrap="none" rtlCol="0">
            <a:spAutoFit/>
          </a:bodyPr>
          <a:lstStyle/>
          <a:p>
            <a:r>
              <a:rPr lang="en-US" altLang="zh-CN" sz="1048" dirty="0"/>
              <a:t>Instance 1</a:t>
            </a:r>
            <a:endParaRPr lang="zh-CN" altLang="en-US" sz="1048" dirty="0"/>
          </a:p>
        </p:txBody>
      </p:sp>
      <p:sp>
        <p:nvSpPr>
          <p:cNvPr id="88" name="六边形 87">
            <a:extLst>
              <a:ext uri="{FF2B5EF4-FFF2-40B4-BE49-F238E27FC236}">
                <a16:creationId xmlns:a16="http://schemas.microsoft.com/office/drawing/2014/main" id="{C3802B8C-AE04-D368-F02C-8A47A3B8AF7B}"/>
              </a:ext>
            </a:extLst>
          </p:cNvPr>
          <p:cNvSpPr/>
          <p:nvPr/>
        </p:nvSpPr>
        <p:spPr>
          <a:xfrm rot="1625215">
            <a:off x="5519379" y="4748148"/>
            <a:ext cx="205061" cy="180772"/>
          </a:xfrm>
          <a:prstGeom prst="hexagon">
            <a:avLst>
              <a:gd name="adj" fmla="val 26175"/>
              <a:gd name="vf" fmla="val 1154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48" dirty="0"/>
          </a:p>
        </p:txBody>
      </p:sp>
      <p:cxnSp>
        <p:nvCxnSpPr>
          <p:cNvPr id="89" name="直接连接符 88">
            <a:extLst>
              <a:ext uri="{FF2B5EF4-FFF2-40B4-BE49-F238E27FC236}">
                <a16:creationId xmlns:a16="http://schemas.microsoft.com/office/drawing/2014/main" id="{5778F5C3-CE14-5AEF-6B18-42ADFC1D65CD}"/>
              </a:ext>
            </a:extLst>
          </p:cNvPr>
          <p:cNvCxnSpPr>
            <a:cxnSpLocks/>
            <a:stCxn id="88" idx="3"/>
          </p:cNvCxnSpPr>
          <p:nvPr/>
        </p:nvCxnSpPr>
        <p:spPr>
          <a:xfrm>
            <a:off x="5530615" y="4791857"/>
            <a:ext cx="96788" cy="46686"/>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02101B04-35A1-129A-7CE4-6ACFFCD27CB2}"/>
              </a:ext>
            </a:extLst>
          </p:cNvPr>
          <p:cNvCxnSpPr>
            <a:cxnSpLocks/>
          </p:cNvCxnSpPr>
          <p:nvPr/>
        </p:nvCxnSpPr>
        <p:spPr>
          <a:xfrm>
            <a:off x="5625669" y="4834228"/>
            <a:ext cx="4242" cy="105614"/>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561C8DCF-3BF8-CBC2-FA5D-A7F831A9DCB8}"/>
              </a:ext>
            </a:extLst>
          </p:cNvPr>
          <p:cNvCxnSpPr>
            <a:cxnSpLocks/>
            <a:endCxn id="88" idx="5"/>
          </p:cNvCxnSpPr>
          <p:nvPr/>
        </p:nvCxnSpPr>
        <p:spPr>
          <a:xfrm flipV="1">
            <a:off x="5627402" y="4783201"/>
            <a:ext cx="84811" cy="55331"/>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2" name="圆角矩形 52">
            <a:extLst>
              <a:ext uri="{FF2B5EF4-FFF2-40B4-BE49-F238E27FC236}">
                <a16:creationId xmlns:a16="http://schemas.microsoft.com/office/drawing/2014/main" id="{90582855-FDED-2B04-D247-AEE9E21C96ED}"/>
              </a:ext>
            </a:extLst>
          </p:cNvPr>
          <p:cNvSpPr/>
          <p:nvPr/>
        </p:nvSpPr>
        <p:spPr>
          <a:xfrm>
            <a:off x="5876016" y="4789630"/>
            <a:ext cx="1131361" cy="37013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r>
              <a:rPr lang="en-US" altLang="zh-CN" sz="1048" dirty="0">
                <a:solidFill>
                  <a:schemeClr val="tx1"/>
                </a:solidFill>
              </a:rPr>
              <a:t>1 CPU, 2G MEM</a:t>
            </a:r>
          </a:p>
        </p:txBody>
      </p:sp>
      <p:sp>
        <p:nvSpPr>
          <p:cNvPr id="93" name="文本框 92">
            <a:extLst>
              <a:ext uri="{FF2B5EF4-FFF2-40B4-BE49-F238E27FC236}">
                <a16:creationId xmlns:a16="http://schemas.microsoft.com/office/drawing/2014/main" id="{71DA4CA1-024F-01C8-8AF5-3460D3DB0FB8}"/>
              </a:ext>
            </a:extLst>
          </p:cNvPr>
          <p:cNvSpPr txBox="1"/>
          <p:nvPr/>
        </p:nvSpPr>
        <p:spPr>
          <a:xfrm>
            <a:off x="6051311" y="5164415"/>
            <a:ext cx="768159" cy="253596"/>
          </a:xfrm>
          <a:prstGeom prst="rect">
            <a:avLst/>
          </a:prstGeom>
          <a:noFill/>
        </p:spPr>
        <p:txBody>
          <a:bodyPr wrap="none" rtlCol="0">
            <a:spAutoFit/>
          </a:bodyPr>
          <a:lstStyle/>
          <a:p>
            <a:r>
              <a:rPr lang="en-US" altLang="zh-CN" sz="1048" dirty="0"/>
              <a:t>Instance 2</a:t>
            </a:r>
            <a:endParaRPr lang="zh-CN" altLang="en-US" sz="1048" dirty="0"/>
          </a:p>
        </p:txBody>
      </p:sp>
      <p:sp>
        <p:nvSpPr>
          <p:cNvPr id="94" name="六边形 93">
            <a:extLst>
              <a:ext uri="{FF2B5EF4-FFF2-40B4-BE49-F238E27FC236}">
                <a16:creationId xmlns:a16="http://schemas.microsoft.com/office/drawing/2014/main" id="{FF051E78-BAA3-5675-1AFF-9CAD983B939B}"/>
              </a:ext>
            </a:extLst>
          </p:cNvPr>
          <p:cNvSpPr/>
          <p:nvPr/>
        </p:nvSpPr>
        <p:spPr>
          <a:xfrm rot="1625215">
            <a:off x="6856949" y="4726909"/>
            <a:ext cx="205061" cy="180772"/>
          </a:xfrm>
          <a:prstGeom prst="hexagon">
            <a:avLst>
              <a:gd name="adj" fmla="val 26175"/>
              <a:gd name="vf" fmla="val 1154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48" dirty="0"/>
          </a:p>
        </p:txBody>
      </p:sp>
      <p:cxnSp>
        <p:nvCxnSpPr>
          <p:cNvPr id="95" name="直接连接符 94">
            <a:extLst>
              <a:ext uri="{FF2B5EF4-FFF2-40B4-BE49-F238E27FC236}">
                <a16:creationId xmlns:a16="http://schemas.microsoft.com/office/drawing/2014/main" id="{D349C19C-1795-A959-4C17-148CC0D06703}"/>
              </a:ext>
            </a:extLst>
          </p:cNvPr>
          <p:cNvCxnSpPr>
            <a:cxnSpLocks/>
            <a:stCxn id="94" idx="3"/>
          </p:cNvCxnSpPr>
          <p:nvPr/>
        </p:nvCxnSpPr>
        <p:spPr>
          <a:xfrm>
            <a:off x="6868185" y="4770618"/>
            <a:ext cx="96788" cy="46686"/>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C3EA9443-8037-591D-AF1D-C022B5B4AE72}"/>
              </a:ext>
            </a:extLst>
          </p:cNvPr>
          <p:cNvCxnSpPr>
            <a:cxnSpLocks/>
          </p:cNvCxnSpPr>
          <p:nvPr/>
        </p:nvCxnSpPr>
        <p:spPr>
          <a:xfrm>
            <a:off x="6963239" y="4812989"/>
            <a:ext cx="4242" cy="105614"/>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FEFF3826-8DFF-A386-CEDD-B58694B6A4BE}"/>
              </a:ext>
            </a:extLst>
          </p:cNvPr>
          <p:cNvCxnSpPr>
            <a:cxnSpLocks/>
            <a:endCxn id="94" idx="5"/>
          </p:cNvCxnSpPr>
          <p:nvPr/>
        </p:nvCxnSpPr>
        <p:spPr>
          <a:xfrm flipV="1">
            <a:off x="6964972" y="4761962"/>
            <a:ext cx="84811" cy="55331"/>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曲线连接符 44">
            <a:extLst>
              <a:ext uri="{FF2B5EF4-FFF2-40B4-BE49-F238E27FC236}">
                <a16:creationId xmlns:a16="http://schemas.microsoft.com/office/drawing/2014/main" id="{F30A0A4C-40E6-EA21-7A6D-0A28599FDBBB}"/>
              </a:ext>
            </a:extLst>
          </p:cNvPr>
          <p:cNvCxnSpPr>
            <a:stCxn id="84" idx="0"/>
          </p:cNvCxnSpPr>
          <p:nvPr/>
        </p:nvCxnSpPr>
        <p:spPr>
          <a:xfrm rot="5400000" flipH="1" flipV="1">
            <a:off x="4622435" y="5783601"/>
            <a:ext cx="439412" cy="149633"/>
          </a:xfrm>
          <a:prstGeom prst="curvedConnector3">
            <a:avLst>
              <a:gd name="adj1" fmla="val 50000"/>
            </a:avLst>
          </a:prstGeom>
          <a:ln w="6350">
            <a:prstDash val="lgDash"/>
            <a:tailEnd type="triangle"/>
          </a:ln>
        </p:spPr>
        <p:style>
          <a:lnRef idx="1">
            <a:schemeClr val="dk1"/>
          </a:lnRef>
          <a:fillRef idx="0">
            <a:schemeClr val="dk1"/>
          </a:fillRef>
          <a:effectRef idx="0">
            <a:schemeClr val="dk1"/>
          </a:effectRef>
          <a:fontRef idx="minor">
            <a:schemeClr val="tx1"/>
          </a:fontRef>
        </p:style>
      </p:cxnSp>
      <p:pic>
        <p:nvPicPr>
          <p:cNvPr id="99" name="Picture 10" descr="Computer User icon PNG and SVG Vector Free Download">
            <a:extLst>
              <a:ext uri="{FF2B5EF4-FFF2-40B4-BE49-F238E27FC236}">
                <a16:creationId xmlns:a16="http://schemas.microsoft.com/office/drawing/2014/main" id="{30045895-B7BD-52C5-28D8-2033D542E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196" y="6078125"/>
            <a:ext cx="427978" cy="489117"/>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曲线连接符 74">
            <a:extLst>
              <a:ext uri="{FF2B5EF4-FFF2-40B4-BE49-F238E27FC236}">
                <a16:creationId xmlns:a16="http://schemas.microsoft.com/office/drawing/2014/main" id="{54019D20-F73E-3C01-CD5A-5C3C7B80B312}"/>
              </a:ext>
            </a:extLst>
          </p:cNvPr>
          <p:cNvCxnSpPr>
            <a:cxnSpLocks/>
            <a:stCxn id="99" idx="0"/>
            <a:endCxn id="85" idx="1"/>
          </p:cNvCxnSpPr>
          <p:nvPr/>
        </p:nvCxnSpPr>
        <p:spPr>
          <a:xfrm rot="16200000" flipV="1">
            <a:off x="5665240" y="5889179"/>
            <a:ext cx="320236" cy="57655"/>
          </a:xfrm>
          <a:prstGeom prst="curvedConnector3">
            <a:avLst>
              <a:gd name="adj1" fmla="val 50000"/>
            </a:avLst>
          </a:prstGeom>
          <a:ln w="6350">
            <a:tailEnd type="triangle"/>
          </a:ln>
        </p:spPr>
        <p:style>
          <a:lnRef idx="1">
            <a:schemeClr val="dk1"/>
          </a:lnRef>
          <a:fillRef idx="0">
            <a:schemeClr val="dk1"/>
          </a:fillRef>
          <a:effectRef idx="0">
            <a:schemeClr val="dk1"/>
          </a:effectRef>
          <a:fontRef idx="minor">
            <a:schemeClr val="tx1"/>
          </a:fontRef>
        </p:style>
      </p:cxnSp>
      <p:pic>
        <p:nvPicPr>
          <p:cNvPr id="101" name="Picture 10" descr="Computer User icon PNG and SVG Vector Free Download">
            <a:extLst>
              <a:ext uri="{FF2B5EF4-FFF2-40B4-BE49-F238E27FC236}">
                <a16:creationId xmlns:a16="http://schemas.microsoft.com/office/drawing/2014/main" id="{DCB0D077-16EB-3160-B45D-FFBB0A418F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27" y="6078125"/>
            <a:ext cx="427978" cy="489117"/>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曲线连接符 79">
            <a:extLst>
              <a:ext uri="{FF2B5EF4-FFF2-40B4-BE49-F238E27FC236}">
                <a16:creationId xmlns:a16="http://schemas.microsoft.com/office/drawing/2014/main" id="{31BE3EF5-9A9D-4C15-ABBF-2861F387E61A}"/>
              </a:ext>
            </a:extLst>
          </p:cNvPr>
          <p:cNvCxnSpPr>
            <a:cxnSpLocks/>
          </p:cNvCxnSpPr>
          <p:nvPr/>
        </p:nvCxnSpPr>
        <p:spPr>
          <a:xfrm rot="16200000" flipV="1">
            <a:off x="6493857" y="5592202"/>
            <a:ext cx="552598" cy="423069"/>
          </a:xfrm>
          <a:prstGeom prst="curvedConnector3">
            <a:avLst>
              <a:gd name="adj1" fmla="val 50000"/>
            </a:avLst>
          </a:prstGeom>
          <a:ln w="6350">
            <a:tailEnd type="triangle"/>
          </a:ln>
        </p:spPr>
        <p:style>
          <a:lnRef idx="1">
            <a:schemeClr val="dk1"/>
          </a:lnRef>
          <a:fillRef idx="0">
            <a:schemeClr val="dk1"/>
          </a:fillRef>
          <a:effectRef idx="0">
            <a:schemeClr val="dk1"/>
          </a:effectRef>
          <a:fontRef idx="minor">
            <a:schemeClr val="tx1"/>
          </a:fontRef>
        </p:style>
      </p:cxnSp>
      <p:sp>
        <p:nvSpPr>
          <p:cNvPr id="103" name="文本框 102">
            <a:extLst>
              <a:ext uri="{FF2B5EF4-FFF2-40B4-BE49-F238E27FC236}">
                <a16:creationId xmlns:a16="http://schemas.microsoft.com/office/drawing/2014/main" id="{F0FF6472-9555-CFAC-74B0-E2492ADC31CF}"/>
              </a:ext>
            </a:extLst>
          </p:cNvPr>
          <p:cNvSpPr txBox="1"/>
          <p:nvPr/>
        </p:nvSpPr>
        <p:spPr>
          <a:xfrm>
            <a:off x="4320094" y="5757396"/>
            <a:ext cx="1120243" cy="307777"/>
          </a:xfrm>
          <a:prstGeom prst="rect">
            <a:avLst/>
          </a:prstGeom>
          <a:solidFill>
            <a:schemeClr val="bg1"/>
          </a:solidFill>
        </p:spPr>
        <p:txBody>
          <a:bodyPr wrap="none" rtlCol="0">
            <a:spAutoFit/>
          </a:bodyPr>
          <a:lstStyle/>
          <a:p>
            <a:r>
              <a:rPr lang="en-US" altLang="zh-CN" sz="1400" b="1" dirty="0">
                <a:solidFill>
                  <a:schemeClr val="accent4"/>
                </a:solidFill>
              </a:rPr>
              <a:t>New users</a:t>
            </a:r>
            <a:endParaRPr lang="zh-CN" altLang="en-US" sz="1400" b="1" dirty="0">
              <a:solidFill>
                <a:schemeClr val="accent4"/>
              </a:solidFill>
            </a:endParaRPr>
          </a:p>
        </p:txBody>
      </p:sp>
      <p:pic>
        <p:nvPicPr>
          <p:cNvPr id="104" name="Picture 10" descr="Computer User icon PNG and SVG Vector Free Download">
            <a:extLst>
              <a:ext uri="{FF2B5EF4-FFF2-40B4-BE49-F238E27FC236}">
                <a16:creationId xmlns:a16="http://schemas.microsoft.com/office/drawing/2014/main" id="{E340DF9E-7692-985C-5DD3-A67ED2D9C6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5740" y="6072040"/>
            <a:ext cx="427978" cy="489117"/>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曲线连接符 87">
            <a:extLst>
              <a:ext uri="{FF2B5EF4-FFF2-40B4-BE49-F238E27FC236}">
                <a16:creationId xmlns:a16="http://schemas.microsoft.com/office/drawing/2014/main" id="{197C41C6-60A4-7188-208A-EB691C695383}"/>
              </a:ext>
            </a:extLst>
          </p:cNvPr>
          <p:cNvCxnSpPr>
            <a:cxnSpLocks/>
            <a:stCxn id="104" idx="0"/>
          </p:cNvCxnSpPr>
          <p:nvPr/>
        </p:nvCxnSpPr>
        <p:spPr>
          <a:xfrm rot="5400000" flipH="1" flipV="1">
            <a:off x="8847625" y="5792774"/>
            <a:ext cx="411370" cy="147162"/>
          </a:xfrm>
          <a:prstGeom prst="curvedConnector3">
            <a:avLst>
              <a:gd name="adj1" fmla="val 50000"/>
            </a:avLst>
          </a:prstGeom>
          <a:ln w="6350">
            <a:prstDash val="solid"/>
            <a:tailEnd type="triangle"/>
          </a:ln>
        </p:spPr>
        <p:style>
          <a:lnRef idx="1">
            <a:schemeClr val="dk1"/>
          </a:lnRef>
          <a:fillRef idx="0">
            <a:schemeClr val="dk1"/>
          </a:fillRef>
          <a:effectRef idx="0">
            <a:schemeClr val="dk1"/>
          </a:effectRef>
          <a:fontRef idx="minor">
            <a:schemeClr val="tx1"/>
          </a:fontRef>
        </p:style>
      </p:cxnSp>
      <p:pic>
        <p:nvPicPr>
          <p:cNvPr id="106" name="Picture 10" descr="Computer User icon PNG and SVG Vector Free Download">
            <a:extLst>
              <a:ext uri="{FF2B5EF4-FFF2-40B4-BE49-F238E27FC236}">
                <a16:creationId xmlns:a16="http://schemas.microsoft.com/office/drawing/2014/main" id="{7208D060-75A0-D6E1-FC0C-B32A3CF8A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99" y="6072040"/>
            <a:ext cx="427978" cy="489117"/>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曲线连接符 89">
            <a:extLst>
              <a:ext uri="{FF2B5EF4-FFF2-40B4-BE49-F238E27FC236}">
                <a16:creationId xmlns:a16="http://schemas.microsoft.com/office/drawing/2014/main" id="{C2E46604-2B6E-B7AD-D7FB-7101C8007CED}"/>
              </a:ext>
            </a:extLst>
          </p:cNvPr>
          <p:cNvCxnSpPr>
            <a:cxnSpLocks/>
            <a:stCxn id="106" idx="0"/>
          </p:cNvCxnSpPr>
          <p:nvPr/>
        </p:nvCxnSpPr>
        <p:spPr>
          <a:xfrm rot="16200000" flipV="1">
            <a:off x="9856321" y="5861773"/>
            <a:ext cx="308462" cy="112072"/>
          </a:xfrm>
          <a:prstGeom prst="curvedConnector3">
            <a:avLst>
              <a:gd name="adj1" fmla="val 50000"/>
            </a:avLst>
          </a:prstGeom>
          <a:ln w="6350">
            <a:tailEnd type="triangle"/>
          </a:ln>
        </p:spPr>
        <p:style>
          <a:lnRef idx="1">
            <a:schemeClr val="dk1"/>
          </a:lnRef>
          <a:fillRef idx="0">
            <a:schemeClr val="dk1"/>
          </a:fillRef>
          <a:effectRef idx="0">
            <a:schemeClr val="dk1"/>
          </a:effectRef>
          <a:fontRef idx="minor">
            <a:schemeClr val="tx1"/>
          </a:fontRef>
        </p:style>
      </p:cxnSp>
      <p:pic>
        <p:nvPicPr>
          <p:cNvPr id="108" name="Picture 10" descr="Computer User icon PNG and SVG Vector Free Download">
            <a:extLst>
              <a:ext uri="{FF2B5EF4-FFF2-40B4-BE49-F238E27FC236}">
                <a16:creationId xmlns:a16="http://schemas.microsoft.com/office/drawing/2014/main" id="{F95D0D82-4AEB-6A60-A876-F2E3F1E0A7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6430" y="6072040"/>
            <a:ext cx="427978" cy="489117"/>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曲线连接符 91">
            <a:extLst>
              <a:ext uri="{FF2B5EF4-FFF2-40B4-BE49-F238E27FC236}">
                <a16:creationId xmlns:a16="http://schemas.microsoft.com/office/drawing/2014/main" id="{38AA2075-486F-41A8-18C5-A8B90DBCC8B5}"/>
              </a:ext>
            </a:extLst>
          </p:cNvPr>
          <p:cNvCxnSpPr>
            <a:cxnSpLocks/>
            <a:stCxn id="108" idx="0"/>
          </p:cNvCxnSpPr>
          <p:nvPr/>
        </p:nvCxnSpPr>
        <p:spPr>
          <a:xfrm rot="16200000" flipV="1">
            <a:off x="10699574" y="5601194"/>
            <a:ext cx="542296" cy="399395"/>
          </a:xfrm>
          <a:prstGeom prst="curvedConnector3">
            <a:avLst>
              <a:gd name="adj1" fmla="val 50000"/>
            </a:avLst>
          </a:prstGeom>
          <a:ln w="6350">
            <a:tailEnd type="triangle"/>
          </a:ln>
        </p:spPr>
        <p:style>
          <a:lnRef idx="1">
            <a:schemeClr val="dk1"/>
          </a:lnRef>
          <a:fillRef idx="0">
            <a:schemeClr val="dk1"/>
          </a:fillRef>
          <a:effectRef idx="0">
            <a:schemeClr val="dk1"/>
          </a:effectRef>
          <a:fontRef idx="minor">
            <a:schemeClr val="tx1"/>
          </a:fontRef>
        </p:style>
      </p:cxnSp>
      <p:sp>
        <p:nvSpPr>
          <p:cNvPr id="110" name="圆角矩形 58">
            <a:extLst>
              <a:ext uri="{FF2B5EF4-FFF2-40B4-BE49-F238E27FC236}">
                <a16:creationId xmlns:a16="http://schemas.microsoft.com/office/drawing/2014/main" id="{F2E22553-5B2E-54D2-9F48-AA5EA8BE1581}"/>
              </a:ext>
            </a:extLst>
          </p:cNvPr>
          <p:cNvSpPr/>
          <p:nvPr/>
        </p:nvSpPr>
        <p:spPr>
          <a:xfrm>
            <a:off x="8584278" y="4724171"/>
            <a:ext cx="1131361" cy="37013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r>
              <a:rPr lang="en-US" altLang="zh-CN" sz="1048" dirty="0">
                <a:solidFill>
                  <a:schemeClr val="tx1"/>
                </a:solidFill>
              </a:rPr>
              <a:t>1.5 CPU, 3G MEM</a:t>
            </a:r>
          </a:p>
        </p:txBody>
      </p:sp>
      <p:sp>
        <p:nvSpPr>
          <p:cNvPr id="111" name="文本框 110">
            <a:extLst>
              <a:ext uri="{FF2B5EF4-FFF2-40B4-BE49-F238E27FC236}">
                <a16:creationId xmlns:a16="http://schemas.microsoft.com/office/drawing/2014/main" id="{78769529-AFD8-A798-DF87-B198D1DA7CC4}"/>
              </a:ext>
            </a:extLst>
          </p:cNvPr>
          <p:cNvSpPr txBox="1"/>
          <p:nvPr/>
        </p:nvSpPr>
        <p:spPr>
          <a:xfrm>
            <a:off x="8767141" y="5099127"/>
            <a:ext cx="768159" cy="253596"/>
          </a:xfrm>
          <a:prstGeom prst="rect">
            <a:avLst/>
          </a:prstGeom>
          <a:noFill/>
        </p:spPr>
        <p:txBody>
          <a:bodyPr wrap="none" rtlCol="0">
            <a:spAutoFit/>
          </a:bodyPr>
          <a:lstStyle/>
          <a:p>
            <a:r>
              <a:rPr lang="en-US" altLang="zh-CN" sz="1048" dirty="0"/>
              <a:t>Instance 1</a:t>
            </a:r>
            <a:endParaRPr lang="zh-CN" altLang="en-US" sz="1048" dirty="0"/>
          </a:p>
        </p:txBody>
      </p:sp>
      <p:sp>
        <p:nvSpPr>
          <p:cNvPr id="112" name="六边形 111">
            <a:extLst>
              <a:ext uri="{FF2B5EF4-FFF2-40B4-BE49-F238E27FC236}">
                <a16:creationId xmlns:a16="http://schemas.microsoft.com/office/drawing/2014/main" id="{DFBFA9D6-C2E1-9D13-335D-3AFD40D47F52}"/>
              </a:ext>
            </a:extLst>
          </p:cNvPr>
          <p:cNvSpPr/>
          <p:nvPr/>
        </p:nvSpPr>
        <p:spPr>
          <a:xfrm rot="1625215">
            <a:off x="9565211" y="4661450"/>
            <a:ext cx="205061" cy="180772"/>
          </a:xfrm>
          <a:prstGeom prst="hexagon">
            <a:avLst>
              <a:gd name="adj" fmla="val 26175"/>
              <a:gd name="vf" fmla="val 1154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48" dirty="0"/>
          </a:p>
        </p:txBody>
      </p:sp>
      <p:cxnSp>
        <p:nvCxnSpPr>
          <p:cNvPr id="113" name="直接连接符 112">
            <a:extLst>
              <a:ext uri="{FF2B5EF4-FFF2-40B4-BE49-F238E27FC236}">
                <a16:creationId xmlns:a16="http://schemas.microsoft.com/office/drawing/2014/main" id="{1B7E4379-7344-7CF1-4681-0CF146579798}"/>
              </a:ext>
            </a:extLst>
          </p:cNvPr>
          <p:cNvCxnSpPr>
            <a:cxnSpLocks/>
            <a:stCxn id="112" idx="3"/>
          </p:cNvCxnSpPr>
          <p:nvPr/>
        </p:nvCxnSpPr>
        <p:spPr>
          <a:xfrm>
            <a:off x="9576447" y="4705159"/>
            <a:ext cx="96788" cy="46686"/>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F44226D4-80FC-E0C7-CEB5-626DCDDDFD9C}"/>
              </a:ext>
            </a:extLst>
          </p:cNvPr>
          <p:cNvCxnSpPr>
            <a:cxnSpLocks/>
          </p:cNvCxnSpPr>
          <p:nvPr/>
        </p:nvCxnSpPr>
        <p:spPr>
          <a:xfrm>
            <a:off x="9671501" y="4747530"/>
            <a:ext cx="4242" cy="105614"/>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C916D9E9-3647-AA80-0AD2-BEA286CE6ACF}"/>
              </a:ext>
            </a:extLst>
          </p:cNvPr>
          <p:cNvCxnSpPr>
            <a:cxnSpLocks/>
            <a:endCxn id="112" idx="5"/>
          </p:cNvCxnSpPr>
          <p:nvPr/>
        </p:nvCxnSpPr>
        <p:spPr>
          <a:xfrm flipV="1">
            <a:off x="9673234" y="4696503"/>
            <a:ext cx="84811" cy="55331"/>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圆角矩形 64">
            <a:extLst>
              <a:ext uri="{FF2B5EF4-FFF2-40B4-BE49-F238E27FC236}">
                <a16:creationId xmlns:a16="http://schemas.microsoft.com/office/drawing/2014/main" id="{B1A966EC-B4AF-788E-D7E5-6AE3C4F1FB08}"/>
              </a:ext>
            </a:extLst>
          </p:cNvPr>
          <p:cNvSpPr/>
          <p:nvPr/>
        </p:nvSpPr>
        <p:spPr>
          <a:xfrm>
            <a:off x="9921848" y="4702932"/>
            <a:ext cx="1131361" cy="37013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r>
              <a:rPr lang="en-US" altLang="zh-CN" sz="1048" dirty="0">
                <a:solidFill>
                  <a:schemeClr val="tx1"/>
                </a:solidFill>
              </a:rPr>
              <a:t>1.5 CPU, 3G MEM</a:t>
            </a:r>
          </a:p>
        </p:txBody>
      </p:sp>
      <p:sp>
        <p:nvSpPr>
          <p:cNvPr id="117" name="文本框 116">
            <a:extLst>
              <a:ext uri="{FF2B5EF4-FFF2-40B4-BE49-F238E27FC236}">
                <a16:creationId xmlns:a16="http://schemas.microsoft.com/office/drawing/2014/main" id="{850C0F97-EAE8-307A-5E3F-9C11F1087399}"/>
              </a:ext>
            </a:extLst>
          </p:cNvPr>
          <p:cNvSpPr txBox="1"/>
          <p:nvPr/>
        </p:nvSpPr>
        <p:spPr>
          <a:xfrm>
            <a:off x="10103448" y="5078622"/>
            <a:ext cx="768159" cy="253596"/>
          </a:xfrm>
          <a:prstGeom prst="rect">
            <a:avLst/>
          </a:prstGeom>
          <a:noFill/>
        </p:spPr>
        <p:txBody>
          <a:bodyPr wrap="none" rtlCol="0">
            <a:spAutoFit/>
          </a:bodyPr>
          <a:lstStyle/>
          <a:p>
            <a:r>
              <a:rPr lang="en-US" altLang="zh-CN" sz="1048" dirty="0"/>
              <a:t>Instance 2</a:t>
            </a:r>
            <a:endParaRPr lang="zh-CN" altLang="en-US" sz="1048" dirty="0"/>
          </a:p>
        </p:txBody>
      </p:sp>
      <p:sp>
        <p:nvSpPr>
          <p:cNvPr id="118" name="六边形 117">
            <a:extLst>
              <a:ext uri="{FF2B5EF4-FFF2-40B4-BE49-F238E27FC236}">
                <a16:creationId xmlns:a16="http://schemas.microsoft.com/office/drawing/2014/main" id="{60ACE7C5-B827-34C6-1701-C30C254B1D7A}"/>
              </a:ext>
            </a:extLst>
          </p:cNvPr>
          <p:cNvSpPr/>
          <p:nvPr/>
        </p:nvSpPr>
        <p:spPr>
          <a:xfrm rot="1625215">
            <a:off x="10902781" y="4640211"/>
            <a:ext cx="205061" cy="180772"/>
          </a:xfrm>
          <a:prstGeom prst="hexagon">
            <a:avLst>
              <a:gd name="adj" fmla="val 26175"/>
              <a:gd name="vf" fmla="val 1154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48" dirty="0"/>
          </a:p>
        </p:txBody>
      </p:sp>
      <p:cxnSp>
        <p:nvCxnSpPr>
          <p:cNvPr id="119" name="直接连接符 118">
            <a:extLst>
              <a:ext uri="{FF2B5EF4-FFF2-40B4-BE49-F238E27FC236}">
                <a16:creationId xmlns:a16="http://schemas.microsoft.com/office/drawing/2014/main" id="{A3237DB8-E4EF-ADF3-11F2-8545DCC06C57}"/>
              </a:ext>
            </a:extLst>
          </p:cNvPr>
          <p:cNvCxnSpPr>
            <a:cxnSpLocks/>
            <a:stCxn id="118" idx="3"/>
          </p:cNvCxnSpPr>
          <p:nvPr/>
        </p:nvCxnSpPr>
        <p:spPr>
          <a:xfrm>
            <a:off x="10914017" y="4683920"/>
            <a:ext cx="96788" cy="46686"/>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2B324D6A-7736-5A96-F0A4-8F0630B0E549}"/>
              </a:ext>
            </a:extLst>
          </p:cNvPr>
          <p:cNvCxnSpPr>
            <a:cxnSpLocks/>
          </p:cNvCxnSpPr>
          <p:nvPr/>
        </p:nvCxnSpPr>
        <p:spPr>
          <a:xfrm>
            <a:off x="11009071" y="4726291"/>
            <a:ext cx="4242" cy="105614"/>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C46783EE-4E04-305E-76D6-C61F6A8A8747}"/>
              </a:ext>
            </a:extLst>
          </p:cNvPr>
          <p:cNvCxnSpPr>
            <a:cxnSpLocks/>
            <a:endCxn id="118" idx="5"/>
          </p:cNvCxnSpPr>
          <p:nvPr/>
        </p:nvCxnSpPr>
        <p:spPr>
          <a:xfrm flipV="1">
            <a:off x="11010804" y="4675264"/>
            <a:ext cx="84811" cy="55331"/>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文本框 121">
            <a:extLst>
              <a:ext uri="{FF2B5EF4-FFF2-40B4-BE49-F238E27FC236}">
                <a16:creationId xmlns:a16="http://schemas.microsoft.com/office/drawing/2014/main" id="{23EA3316-B3EC-3D6B-81DA-4BAA2501B927}"/>
              </a:ext>
            </a:extLst>
          </p:cNvPr>
          <p:cNvSpPr txBox="1"/>
          <p:nvPr/>
        </p:nvSpPr>
        <p:spPr>
          <a:xfrm>
            <a:off x="4485494" y="4241020"/>
            <a:ext cx="821947" cy="414857"/>
          </a:xfrm>
          <a:prstGeom prst="rect">
            <a:avLst/>
          </a:prstGeom>
          <a:noFill/>
        </p:spPr>
        <p:txBody>
          <a:bodyPr wrap="square" rtlCol="0">
            <a:spAutoFit/>
          </a:bodyPr>
          <a:lstStyle/>
          <a:p>
            <a:r>
              <a:rPr lang="en-US" altLang="zh-CN" sz="1048" dirty="0"/>
              <a:t>Serverless Function</a:t>
            </a:r>
            <a:endParaRPr lang="zh-CN" altLang="en-US" sz="1048" dirty="0"/>
          </a:p>
        </p:txBody>
      </p:sp>
      <p:sp>
        <p:nvSpPr>
          <p:cNvPr id="123" name="圆角矩形 43">
            <a:extLst>
              <a:ext uri="{FF2B5EF4-FFF2-40B4-BE49-F238E27FC236}">
                <a16:creationId xmlns:a16="http://schemas.microsoft.com/office/drawing/2014/main" id="{C3001414-A030-592B-3D01-383ABC46CA19}"/>
              </a:ext>
            </a:extLst>
          </p:cNvPr>
          <p:cNvSpPr/>
          <p:nvPr/>
        </p:nvSpPr>
        <p:spPr>
          <a:xfrm>
            <a:off x="6046238" y="4043892"/>
            <a:ext cx="821947" cy="247282"/>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r>
              <a:rPr lang="en-US" altLang="zh-CN" sz="1048" dirty="0">
                <a:solidFill>
                  <a:schemeClr val="tx1"/>
                </a:solidFill>
              </a:rPr>
              <a:t>Manager</a:t>
            </a:r>
          </a:p>
        </p:txBody>
      </p:sp>
      <p:cxnSp>
        <p:nvCxnSpPr>
          <p:cNvPr id="124" name="直接箭头连接符 123">
            <a:extLst>
              <a:ext uri="{FF2B5EF4-FFF2-40B4-BE49-F238E27FC236}">
                <a16:creationId xmlns:a16="http://schemas.microsoft.com/office/drawing/2014/main" id="{7FAE9A7F-6F97-2B72-B3C8-984CE95C72E4}"/>
              </a:ext>
            </a:extLst>
          </p:cNvPr>
          <p:cNvCxnSpPr>
            <a:endCxn id="86" idx="0"/>
          </p:cNvCxnSpPr>
          <p:nvPr/>
        </p:nvCxnSpPr>
        <p:spPr>
          <a:xfrm flipH="1">
            <a:off x="5104127" y="4297824"/>
            <a:ext cx="1138723" cy="513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74165B80-F501-8D5C-6E4A-860BBB35302E}"/>
              </a:ext>
            </a:extLst>
          </p:cNvPr>
          <p:cNvCxnSpPr>
            <a:endCxn id="92" idx="0"/>
          </p:cNvCxnSpPr>
          <p:nvPr/>
        </p:nvCxnSpPr>
        <p:spPr>
          <a:xfrm flipH="1">
            <a:off x="6441697" y="4291174"/>
            <a:ext cx="136727" cy="498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文本框 125">
            <a:extLst>
              <a:ext uri="{FF2B5EF4-FFF2-40B4-BE49-F238E27FC236}">
                <a16:creationId xmlns:a16="http://schemas.microsoft.com/office/drawing/2014/main" id="{923F4792-AEB7-87E1-35FF-12437BC88759}"/>
              </a:ext>
            </a:extLst>
          </p:cNvPr>
          <p:cNvSpPr txBox="1"/>
          <p:nvPr/>
        </p:nvSpPr>
        <p:spPr>
          <a:xfrm>
            <a:off x="5312717" y="4336630"/>
            <a:ext cx="895050" cy="369075"/>
          </a:xfrm>
          <a:prstGeom prst="rect">
            <a:avLst/>
          </a:prstGeom>
          <a:solidFill>
            <a:schemeClr val="bg1"/>
          </a:solidFill>
        </p:spPr>
        <p:txBody>
          <a:bodyPr wrap="square" rtlCol="0">
            <a:spAutoFit/>
          </a:bodyPr>
          <a:lstStyle/>
          <a:p>
            <a:r>
              <a:rPr lang="en-US" altLang="zh-CN" sz="899" dirty="0"/>
              <a:t>Add 0.5CPU</a:t>
            </a:r>
            <a:r>
              <a:rPr lang="zh-CN" altLang="en-US" sz="899" dirty="0"/>
              <a:t>，</a:t>
            </a:r>
            <a:r>
              <a:rPr lang="en-US" altLang="zh-CN" sz="899" dirty="0"/>
              <a:t>1G MEM</a:t>
            </a:r>
            <a:endParaRPr lang="zh-CN" altLang="en-US" sz="899" dirty="0"/>
          </a:p>
        </p:txBody>
      </p:sp>
      <p:sp>
        <p:nvSpPr>
          <p:cNvPr id="127" name="文本框 126">
            <a:extLst>
              <a:ext uri="{FF2B5EF4-FFF2-40B4-BE49-F238E27FC236}">
                <a16:creationId xmlns:a16="http://schemas.microsoft.com/office/drawing/2014/main" id="{22282C14-5434-4BB2-2250-94C44BC6360B}"/>
              </a:ext>
            </a:extLst>
          </p:cNvPr>
          <p:cNvSpPr txBox="1"/>
          <p:nvPr/>
        </p:nvSpPr>
        <p:spPr>
          <a:xfrm>
            <a:off x="6216923" y="4322334"/>
            <a:ext cx="941865" cy="369075"/>
          </a:xfrm>
          <a:prstGeom prst="rect">
            <a:avLst/>
          </a:prstGeom>
          <a:solidFill>
            <a:schemeClr val="bg1"/>
          </a:solidFill>
        </p:spPr>
        <p:txBody>
          <a:bodyPr wrap="square" rtlCol="0">
            <a:spAutoFit/>
          </a:bodyPr>
          <a:lstStyle/>
          <a:p>
            <a:r>
              <a:rPr lang="en-US" altLang="zh-CN" sz="899" dirty="0"/>
              <a:t>Add 0.5CPU</a:t>
            </a:r>
            <a:r>
              <a:rPr lang="zh-CN" altLang="en-US" sz="899" dirty="0"/>
              <a:t>，</a:t>
            </a:r>
            <a:r>
              <a:rPr lang="en-US" altLang="zh-CN" sz="899" dirty="0"/>
              <a:t>1G MEM</a:t>
            </a:r>
            <a:endParaRPr lang="zh-CN" altLang="en-US" sz="899" dirty="0"/>
          </a:p>
        </p:txBody>
      </p:sp>
      <p:sp>
        <p:nvSpPr>
          <p:cNvPr id="128" name="圆角矩形 75">
            <a:extLst>
              <a:ext uri="{FF2B5EF4-FFF2-40B4-BE49-F238E27FC236}">
                <a16:creationId xmlns:a16="http://schemas.microsoft.com/office/drawing/2014/main" id="{02F9EEE2-F1CE-1FB0-55FD-7387F0A07429}"/>
              </a:ext>
            </a:extLst>
          </p:cNvPr>
          <p:cNvSpPr/>
          <p:nvPr/>
        </p:nvSpPr>
        <p:spPr>
          <a:xfrm>
            <a:off x="10177766" y="4043892"/>
            <a:ext cx="821947" cy="247282"/>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75" tIns="34238" rIns="68475" bIns="34238" numCol="1" spcCol="0" rtlCol="0" fromWordArt="0" anchor="ctr" anchorCtr="0" forceAA="0" compatLnSpc="1">
            <a:prstTxWarp prst="textNoShape">
              <a:avLst/>
            </a:prstTxWarp>
            <a:noAutofit/>
          </a:bodyPr>
          <a:lstStyle/>
          <a:p>
            <a:pPr algn="ctr"/>
            <a:r>
              <a:rPr lang="en-US" altLang="zh-CN" sz="1048" dirty="0">
                <a:solidFill>
                  <a:schemeClr val="tx1"/>
                </a:solidFill>
              </a:rPr>
              <a:t>Manager</a:t>
            </a:r>
          </a:p>
        </p:txBody>
      </p:sp>
      <p:sp>
        <p:nvSpPr>
          <p:cNvPr id="129" name="文本框 128">
            <a:extLst>
              <a:ext uri="{FF2B5EF4-FFF2-40B4-BE49-F238E27FC236}">
                <a16:creationId xmlns:a16="http://schemas.microsoft.com/office/drawing/2014/main" id="{4C06B018-DBC8-BC4F-3C3C-34FEA42A7129}"/>
              </a:ext>
            </a:extLst>
          </p:cNvPr>
          <p:cNvSpPr txBox="1"/>
          <p:nvPr/>
        </p:nvSpPr>
        <p:spPr>
          <a:xfrm>
            <a:off x="8636901" y="4222044"/>
            <a:ext cx="1317615" cy="253596"/>
          </a:xfrm>
          <a:prstGeom prst="rect">
            <a:avLst/>
          </a:prstGeom>
          <a:noFill/>
        </p:spPr>
        <p:txBody>
          <a:bodyPr wrap="square" rtlCol="0">
            <a:spAutoFit/>
          </a:bodyPr>
          <a:lstStyle/>
          <a:p>
            <a:r>
              <a:rPr lang="en-US" altLang="zh-CN" sz="1048" dirty="0"/>
              <a:t>Serverless Function</a:t>
            </a:r>
            <a:endParaRPr lang="zh-CN" altLang="en-US" sz="1048" dirty="0"/>
          </a:p>
        </p:txBody>
      </p:sp>
      <p:pic>
        <p:nvPicPr>
          <p:cNvPr id="130" name="图片 129">
            <a:extLst>
              <a:ext uri="{FF2B5EF4-FFF2-40B4-BE49-F238E27FC236}">
                <a16:creationId xmlns:a16="http://schemas.microsoft.com/office/drawing/2014/main" id="{96E472F1-BD45-013D-FDA5-11ED25066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57" y="1458638"/>
            <a:ext cx="5753521" cy="1438380"/>
          </a:xfrm>
          <a:prstGeom prst="rect">
            <a:avLst/>
          </a:prstGeom>
        </p:spPr>
      </p:pic>
      <p:sp>
        <p:nvSpPr>
          <p:cNvPr id="131" name="矩形 130">
            <a:extLst>
              <a:ext uri="{FF2B5EF4-FFF2-40B4-BE49-F238E27FC236}">
                <a16:creationId xmlns:a16="http://schemas.microsoft.com/office/drawing/2014/main" id="{11BB1F89-30DF-82D9-F3E5-AC3EAE0ED434}"/>
              </a:ext>
            </a:extLst>
          </p:cNvPr>
          <p:cNvSpPr/>
          <p:nvPr/>
        </p:nvSpPr>
        <p:spPr>
          <a:xfrm>
            <a:off x="6151614" y="2913512"/>
            <a:ext cx="5853955" cy="369332"/>
          </a:xfrm>
          <a:prstGeom prst="rect">
            <a:avLst/>
          </a:prstGeom>
        </p:spPr>
        <p:txBody>
          <a:bodyPr wrap="square">
            <a:spAutoFit/>
          </a:bodyPr>
          <a:lstStyle/>
          <a:p>
            <a:pPr algn="ctr"/>
            <a:r>
              <a:rPr lang="en-US" altLang="zh-CN" b="1" dirty="0"/>
              <a:t>Scenario 2: </a:t>
            </a:r>
            <a:r>
              <a:rPr lang="en-US" altLang="zh-CN" dirty="0"/>
              <a:t>Dynamic traffic and connected vehicles</a:t>
            </a:r>
            <a:endParaRPr lang="zh-CN" altLang="en-US" dirty="0"/>
          </a:p>
        </p:txBody>
      </p:sp>
      <p:pic>
        <p:nvPicPr>
          <p:cNvPr id="132" name="图片 131">
            <a:extLst>
              <a:ext uri="{FF2B5EF4-FFF2-40B4-BE49-F238E27FC236}">
                <a16:creationId xmlns:a16="http://schemas.microsoft.com/office/drawing/2014/main" id="{EA86736A-ADCA-9042-4054-1164376D9225}"/>
              </a:ext>
            </a:extLst>
          </p:cNvPr>
          <p:cNvPicPr>
            <a:picLocks noChangeAspect="1"/>
          </p:cNvPicPr>
          <p:nvPr/>
        </p:nvPicPr>
        <p:blipFill>
          <a:blip r:embed="rId5"/>
          <a:stretch>
            <a:fillRect/>
          </a:stretch>
        </p:blipFill>
        <p:spPr>
          <a:xfrm>
            <a:off x="6487599" y="1665997"/>
            <a:ext cx="2875139" cy="1076698"/>
          </a:xfrm>
          <a:prstGeom prst="rect">
            <a:avLst/>
          </a:prstGeom>
        </p:spPr>
      </p:pic>
      <p:pic>
        <p:nvPicPr>
          <p:cNvPr id="133" name="Picture 4" descr="https://p1.itc.cn/q_70/images01/20220801/f191d1e602634565b19dfde9033bb920.jpeg">
            <a:extLst>
              <a:ext uri="{FF2B5EF4-FFF2-40B4-BE49-F238E27FC236}">
                <a16:creationId xmlns:a16="http://schemas.microsoft.com/office/drawing/2014/main" id="{07D87AFE-4174-6123-7B7A-16A0AB86B91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62" t="26774" r="13177"/>
          <a:stretch/>
        </p:blipFill>
        <p:spPr bwMode="auto">
          <a:xfrm>
            <a:off x="9351381" y="1514488"/>
            <a:ext cx="2286895" cy="1379717"/>
          </a:xfrm>
          <a:prstGeom prst="rect">
            <a:avLst/>
          </a:prstGeom>
          <a:noFill/>
          <a:extLst>
            <a:ext uri="{909E8E84-426E-40DD-AFC4-6F175D3DCCD1}">
              <a14:hiddenFill xmlns:a14="http://schemas.microsoft.com/office/drawing/2010/main">
                <a:solidFill>
                  <a:srgbClr val="FFFFFF"/>
                </a:solidFill>
              </a14:hiddenFill>
            </a:ext>
          </a:extLst>
        </p:spPr>
      </p:pic>
      <p:sp>
        <p:nvSpPr>
          <p:cNvPr id="134" name="文本框 133">
            <a:extLst>
              <a:ext uri="{FF2B5EF4-FFF2-40B4-BE49-F238E27FC236}">
                <a16:creationId xmlns:a16="http://schemas.microsoft.com/office/drawing/2014/main" id="{369B756B-8553-D792-6497-FECE84CD8AC0}"/>
              </a:ext>
            </a:extLst>
          </p:cNvPr>
          <p:cNvSpPr txBox="1"/>
          <p:nvPr/>
        </p:nvSpPr>
        <p:spPr>
          <a:xfrm>
            <a:off x="5776740" y="3519569"/>
            <a:ext cx="3938899" cy="369332"/>
          </a:xfrm>
          <a:prstGeom prst="rect">
            <a:avLst/>
          </a:prstGeom>
          <a:noFill/>
        </p:spPr>
        <p:txBody>
          <a:bodyPr wrap="none" rtlCol="0">
            <a:spAutoFit/>
          </a:bodyPr>
          <a:lstStyle/>
          <a:p>
            <a:r>
              <a:rPr lang="en-US" altLang="zh-CN" b="1" dirty="0"/>
              <a:t>Serverless: Application Auto Scaling</a:t>
            </a:r>
            <a:endParaRPr lang="zh-CN" altLang="en-US" b="1" dirty="0"/>
          </a:p>
        </p:txBody>
      </p:sp>
      <p:sp>
        <p:nvSpPr>
          <p:cNvPr id="135" name="箭头: 直角上 134">
            <a:extLst>
              <a:ext uri="{FF2B5EF4-FFF2-40B4-BE49-F238E27FC236}">
                <a16:creationId xmlns:a16="http://schemas.microsoft.com/office/drawing/2014/main" id="{99EA5E91-F24F-CDD0-2559-3CB78374F96B}"/>
              </a:ext>
            </a:extLst>
          </p:cNvPr>
          <p:cNvSpPr/>
          <p:nvPr/>
        </p:nvSpPr>
        <p:spPr>
          <a:xfrm rot="5400000">
            <a:off x="314978" y="3519819"/>
            <a:ext cx="3281345" cy="3226344"/>
          </a:xfrm>
          <a:prstGeom prst="bentUpArrow">
            <a:avLst>
              <a:gd name="adj1" fmla="val 6859"/>
              <a:gd name="adj2" fmla="val 9731"/>
              <a:gd name="adj3" fmla="val 162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6" name="Picture 8" descr="Inference, knowledge, learning, machine, modeling icon - Download on  Iconfinder">
            <a:extLst>
              <a:ext uri="{FF2B5EF4-FFF2-40B4-BE49-F238E27FC236}">
                <a16:creationId xmlns:a16="http://schemas.microsoft.com/office/drawing/2014/main" id="{BFB6345F-F89B-B252-6A3D-D438AB294A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328" y="1456472"/>
            <a:ext cx="543367" cy="5433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Microsoft Apps">
            <a:extLst>
              <a:ext uri="{FF2B5EF4-FFF2-40B4-BE49-F238E27FC236}">
                <a16:creationId xmlns:a16="http://schemas.microsoft.com/office/drawing/2014/main" id="{4BD1D2B3-402F-ACC1-6099-568BF96BF8C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582" t="17396" r="10961" b="21281"/>
          <a:stretch/>
        </p:blipFill>
        <p:spPr bwMode="auto">
          <a:xfrm>
            <a:off x="1330669" y="1497489"/>
            <a:ext cx="605268" cy="461332"/>
          </a:xfrm>
          <a:prstGeom prst="rect">
            <a:avLst/>
          </a:prstGeom>
          <a:noFill/>
          <a:extLst>
            <a:ext uri="{909E8E84-426E-40DD-AFC4-6F175D3DCCD1}">
              <a14:hiddenFill xmlns:a14="http://schemas.microsoft.com/office/drawing/2010/main">
                <a:solidFill>
                  <a:srgbClr val="FFFFFF"/>
                </a:solidFill>
              </a14:hiddenFill>
            </a:ext>
          </a:extLst>
        </p:spPr>
      </p:pic>
      <p:sp>
        <p:nvSpPr>
          <p:cNvPr id="138" name="文本框 137">
            <a:extLst>
              <a:ext uri="{FF2B5EF4-FFF2-40B4-BE49-F238E27FC236}">
                <a16:creationId xmlns:a16="http://schemas.microsoft.com/office/drawing/2014/main" id="{B62A9649-F0D9-62B5-E019-1CCC74924CF0}"/>
              </a:ext>
            </a:extLst>
          </p:cNvPr>
          <p:cNvSpPr txBox="1"/>
          <p:nvPr/>
        </p:nvSpPr>
        <p:spPr>
          <a:xfrm>
            <a:off x="3918893" y="1065947"/>
            <a:ext cx="3797835" cy="369332"/>
          </a:xfrm>
          <a:prstGeom prst="rect">
            <a:avLst/>
          </a:prstGeom>
          <a:noFill/>
        </p:spPr>
        <p:txBody>
          <a:bodyPr wrap="none" rtlCol="0">
            <a:spAutoFit/>
          </a:bodyPr>
          <a:lstStyle/>
          <a:p>
            <a:r>
              <a:rPr lang="en-US" altLang="zh-CN" b="1" dirty="0"/>
              <a:t>Scenarios: Dynamic Requests Load</a:t>
            </a:r>
            <a:endParaRPr lang="zh-CN" altLang="en-US" b="1" dirty="0"/>
          </a:p>
        </p:txBody>
      </p:sp>
      <p:sp>
        <p:nvSpPr>
          <p:cNvPr id="139" name="矩形 138">
            <a:extLst>
              <a:ext uri="{FF2B5EF4-FFF2-40B4-BE49-F238E27FC236}">
                <a16:creationId xmlns:a16="http://schemas.microsoft.com/office/drawing/2014/main" id="{33A2D85C-41B8-048B-589F-1E768402ECD0}"/>
              </a:ext>
            </a:extLst>
          </p:cNvPr>
          <p:cNvSpPr/>
          <p:nvPr/>
        </p:nvSpPr>
        <p:spPr>
          <a:xfrm>
            <a:off x="156048" y="2913263"/>
            <a:ext cx="5995566" cy="369332"/>
          </a:xfrm>
          <a:prstGeom prst="rect">
            <a:avLst/>
          </a:prstGeom>
        </p:spPr>
        <p:txBody>
          <a:bodyPr wrap="square">
            <a:spAutoFit/>
          </a:bodyPr>
          <a:lstStyle/>
          <a:p>
            <a:pPr algn="ctr"/>
            <a:r>
              <a:rPr lang="en-US" altLang="zh-CN" b="1" dirty="0"/>
              <a:t>Scenario 1: </a:t>
            </a:r>
            <a:r>
              <a:rPr lang="en-US" altLang="zh-CN" dirty="0"/>
              <a:t>Online services (ML inference, Web, etc.)</a:t>
            </a:r>
            <a:endParaRPr lang="zh-CN" altLang="en-US" dirty="0"/>
          </a:p>
        </p:txBody>
      </p:sp>
      <p:sp>
        <p:nvSpPr>
          <p:cNvPr id="140" name="文本框 139">
            <a:extLst>
              <a:ext uri="{FF2B5EF4-FFF2-40B4-BE49-F238E27FC236}">
                <a16:creationId xmlns:a16="http://schemas.microsoft.com/office/drawing/2014/main" id="{5C8F00A5-15F6-DF71-0528-A6DDB8B09789}"/>
              </a:ext>
            </a:extLst>
          </p:cNvPr>
          <p:cNvSpPr txBox="1"/>
          <p:nvPr/>
        </p:nvSpPr>
        <p:spPr>
          <a:xfrm>
            <a:off x="697047" y="3603325"/>
            <a:ext cx="2884249" cy="2739211"/>
          </a:xfrm>
          <a:prstGeom prst="rect">
            <a:avLst/>
          </a:prstGeom>
          <a:noFill/>
        </p:spPr>
        <p:txBody>
          <a:bodyPr wrap="square" rtlCol="0">
            <a:spAutoFit/>
          </a:bodyPr>
          <a:lstStyle/>
          <a:p>
            <a:pPr>
              <a:spcBef>
                <a:spcPts val="600"/>
              </a:spcBef>
            </a:pPr>
            <a:r>
              <a:rPr lang="en-US" altLang="zh-CN" b="1" dirty="0"/>
              <a:t>Low Resource Efficiency: </a:t>
            </a:r>
          </a:p>
          <a:p>
            <a:pPr marL="285750" indent="-285750">
              <a:spcBef>
                <a:spcPts val="600"/>
              </a:spcBef>
              <a:buFont typeface="Arial" panose="020B0604020202020204" pitchFamily="34" charset="0"/>
              <a:buChar char="•"/>
            </a:pPr>
            <a:r>
              <a:rPr lang="en-US" altLang="zh-CN" dirty="0"/>
              <a:t>Dynamic request load is difficult for resource allocation. </a:t>
            </a:r>
          </a:p>
          <a:p>
            <a:pPr marL="285750" indent="-285750">
              <a:spcBef>
                <a:spcPts val="600"/>
              </a:spcBef>
              <a:buFont typeface="Arial" panose="020B0604020202020204" pitchFamily="34" charset="0"/>
              <a:buChar char="•"/>
            </a:pPr>
            <a:r>
              <a:rPr lang="en-US" altLang="zh-CN" dirty="0"/>
              <a:t>In 2017, the CPU </a:t>
            </a:r>
            <a:r>
              <a:rPr lang="en-US" altLang="zh-CN" sz="1800" dirty="0"/>
              <a:t>utilization</a:t>
            </a:r>
            <a:r>
              <a:rPr lang="en-US" altLang="zh-CN" dirty="0"/>
              <a:t> of the Alibaba cluster was 39.26%.</a:t>
            </a:r>
            <a:endParaRPr lang="zh-CN" altLang="en-US" dirty="0"/>
          </a:p>
        </p:txBody>
      </p:sp>
    </p:spTree>
    <p:extLst>
      <p:ext uri="{BB962C8B-B14F-4D97-AF65-F5344CB8AC3E}">
        <p14:creationId xmlns:p14="http://schemas.microsoft.com/office/powerpoint/2010/main" val="315344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49" y="55168"/>
            <a:ext cx="9100679" cy="867930"/>
          </a:xfrm>
        </p:spPr>
        <p:txBody>
          <a:bodyPr/>
          <a:lstStyle/>
          <a:p>
            <a:r>
              <a:rPr lang="en-US" altLang="zh-CN" b="1" dirty="0"/>
              <a:t> Prediction Helps Warm-up Serverless Functions</a:t>
            </a:r>
            <a:endParaRPr lang="zh-CN" altLang="en-US" dirty="0"/>
          </a:p>
        </p:txBody>
      </p:sp>
      <p:sp>
        <p:nvSpPr>
          <p:cNvPr id="2" name="文本框 1">
            <a:extLst>
              <a:ext uri="{FF2B5EF4-FFF2-40B4-BE49-F238E27FC236}">
                <a16:creationId xmlns:a16="http://schemas.microsoft.com/office/drawing/2014/main" id="{D0689223-99B0-7786-B40B-7C878A4B549A}"/>
              </a:ext>
            </a:extLst>
          </p:cNvPr>
          <p:cNvSpPr txBox="1"/>
          <p:nvPr/>
        </p:nvSpPr>
        <p:spPr>
          <a:xfrm>
            <a:off x="329954" y="1033755"/>
            <a:ext cx="11532092" cy="2785378"/>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dirty="0"/>
              <a:t>Cold start refers to the time required to prepare the execution environment.</a:t>
            </a:r>
          </a:p>
          <a:p>
            <a:pPr marL="342900" indent="-342900">
              <a:spcBef>
                <a:spcPts val="600"/>
              </a:spcBef>
              <a:buFont typeface="Wingdings" panose="05000000000000000000" pitchFamily="2" charset="2"/>
              <a:buChar char="Ø"/>
            </a:pPr>
            <a:r>
              <a:rPr lang="en-US" altLang="zh-CN" sz="2000" dirty="0"/>
              <a:t>Compared to virtual machines, serverless greatly reduce cold start time. But the preparation (e.g., initialization and resource updates), which take longer than the execution time.</a:t>
            </a:r>
          </a:p>
          <a:p>
            <a:pPr marL="342900" indent="-342900">
              <a:spcBef>
                <a:spcPts val="600"/>
              </a:spcBef>
              <a:buFont typeface="Wingdings" panose="05000000000000000000" pitchFamily="2" charset="2"/>
              <a:buChar char="Ø"/>
            </a:pPr>
            <a:r>
              <a:rPr lang="en-US" altLang="zh-CN" sz="2000" dirty="0"/>
              <a:t>A 100 </a:t>
            </a:r>
            <a:r>
              <a:rPr lang="en-US" altLang="zh-CN" sz="2000" dirty="0" err="1"/>
              <a:t>ms</a:t>
            </a:r>
            <a:r>
              <a:rPr lang="en-US" altLang="zh-CN" sz="2000" dirty="0"/>
              <a:t> service level objective (SLO) violation resulted in a $700 million loss for Amazon in 2018 Q4.</a:t>
            </a:r>
            <a:endParaRPr lang="en-US" altLang="zh-CN" sz="2000" b="1" dirty="0">
              <a:solidFill>
                <a:srgbClr val="FF0000"/>
              </a:solidFill>
            </a:endParaRPr>
          </a:p>
          <a:p>
            <a:pPr marL="342900" indent="-342900">
              <a:spcBef>
                <a:spcPts val="600"/>
              </a:spcBef>
              <a:buFont typeface="Wingdings" panose="05000000000000000000" pitchFamily="2" charset="2"/>
              <a:buChar char="Ø"/>
            </a:pPr>
            <a:r>
              <a:rPr lang="en-US" altLang="zh-CN" sz="2000" dirty="0"/>
              <a:t>Predicting future resources helps make decisions about warming-up functions to mitigate cold start and SLO violation.</a:t>
            </a:r>
          </a:p>
        </p:txBody>
      </p:sp>
      <p:pic>
        <p:nvPicPr>
          <p:cNvPr id="7" name="图片 6">
            <a:extLst>
              <a:ext uri="{FF2B5EF4-FFF2-40B4-BE49-F238E27FC236}">
                <a16:creationId xmlns:a16="http://schemas.microsoft.com/office/drawing/2014/main" id="{3A3D88BC-A9A5-9C0D-99BB-BB96F8D40E67}"/>
              </a:ext>
            </a:extLst>
          </p:cNvPr>
          <p:cNvPicPr>
            <a:picLocks noChangeAspect="1"/>
          </p:cNvPicPr>
          <p:nvPr/>
        </p:nvPicPr>
        <p:blipFill>
          <a:blip r:embed="rId3"/>
          <a:stretch>
            <a:fillRect/>
          </a:stretch>
        </p:blipFill>
        <p:spPr>
          <a:xfrm>
            <a:off x="5209209" y="4075888"/>
            <a:ext cx="6652837" cy="2194750"/>
          </a:xfrm>
          <a:prstGeom prst="rect">
            <a:avLst/>
          </a:prstGeom>
        </p:spPr>
      </p:pic>
      <p:pic>
        <p:nvPicPr>
          <p:cNvPr id="22" name="图片 21">
            <a:extLst>
              <a:ext uri="{FF2B5EF4-FFF2-40B4-BE49-F238E27FC236}">
                <a16:creationId xmlns:a16="http://schemas.microsoft.com/office/drawing/2014/main" id="{7B6A81DE-BEBB-3280-8484-377699AD3206}"/>
              </a:ext>
            </a:extLst>
          </p:cNvPr>
          <p:cNvPicPr>
            <a:picLocks noChangeAspect="1"/>
          </p:cNvPicPr>
          <p:nvPr/>
        </p:nvPicPr>
        <p:blipFill>
          <a:blip r:embed="rId4"/>
          <a:stretch>
            <a:fillRect/>
          </a:stretch>
        </p:blipFill>
        <p:spPr>
          <a:xfrm>
            <a:off x="329954" y="3929791"/>
            <a:ext cx="4263443" cy="2826446"/>
          </a:xfrm>
          <a:prstGeom prst="rect">
            <a:avLst/>
          </a:prstGeom>
        </p:spPr>
      </p:pic>
    </p:spTree>
    <p:extLst>
      <p:ext uri="{BB962C8B-B14F-4D97-AF65-F5344CB8AC3E}">
        <p14:creationId xmlns:p14="http://schemas.microsoft.com/office/powerpoint/2010/main" val="260483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422882" y="54243"/>
            <a:ext cx="9579942" cy="867930"/>
          </a:xfrm>
        </p:spPr>
        <p:txBody>
          <a:bodyPr/>
          <a:lstStyle/>
          <a:p>
            <a:r>
              <a:rPr lang="en-US" altLang="zh-CN" sz="2800" b="1" dirty="0"/>
              <a:t>Challenge: Interference between Function Instances</a:t>
            </a:r>
            <a:endParaRPr lang="zh-CN" altLang="en-US" dirty="0"/>
          </a:p>
        </p:txBody>
      </p:sp>
      <p:sp>
        <p:nvSpPr>
          <p:cNvPr id="4" name="文本框 3">
            <a:extLst>
              <a:ext uri="{FF2B5EF4-FFF2-40B4-BE49-F238E27FC236}">
                <a16:creationId xmlns:a16="http://schemas.microsoft.com/office/drawing/2014/main" id="{B8DC5DEC-9FA7-C436-781A-78577338B5D3}"/>
              </a:ext>
            </a:extLst>
          </p:cNvPr>
          <p:cNvSpPr txBox="1"/>
          <p:nvPr/>
        </p:nvSpPr>
        <p:spPr>
          <a:xfrm>
            <a:off x="129023" y="1106194"/>
            <a:ext cx="11937082" cy="784830"/>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dirty="0"/>
              <a:t>Interference introduce combinations between functions, making predicting resources difficult.</a:t>
            </a:r>
          </a:p>
          <a:p>
            <a:pPr marL="342900" indent="-342900">
              <a:spcBef>
                <a:spcPts val="600"/>
              </a:spcBef>
              <a:buFont typeface="Wingdings" panose="05000000000000000000" pitchFamily="2" charset="2"/>
              <a:buChar char="Ø"/>
            </a:pPr>
            <a:r>
              <a:rPr lang="en-US" altLang="zh-CN" sz="2000" dirty="0"/>
              <a:t>Shared resources (e.g., memory bandwidth and caches) contentions cause interference.</a:t>
            </a:r>
          </a:p>
        </p:txBody>
      </p:sp>
      <p:pic>
        <p:nvPicPr>
          <p:cNvPr id="5" name="图片 4">
            <a:extLst>
              <a:ext uri="{FF2B5EF4-FFF2-40B4-BE49-F238E27FC236}">
                <a16:creationId xmlns:a16="http://schemas.microsoft.com/office/drawing/2014/main" id="{BDB00E0A-D9D2-627F-D3E6-729A11DABFEF}"/>
              </a:ext>
            </a:extLst>
          </p:cNvPr>
          <p:cNvPicPr>
            <a:picLocks noChangeAspect="1"/>
          </p:cNvPicPr>
          <p:nvPr/>
        </p:nvPicPr>
        <p:blipFill>
          <a:blip r:embed="rId3"/>
          <a:stretch>
            <a:fillRect/>
          </a:stretch>
        </p:blipFill>
        <p:spPr>
          <a:xfrm>
            <a:off x="6110713" y="2813758"/>
            <a:ext cx="6081287" cy="3436918"/>
          </a:xfrm>
          <a:prstGeom prst="rect">
            <a:avLst/>
          </a:prstGeom>
        </p:spPr>
      </p:pic>
      <p:pic>
        <p:nvPicPr>
          <p:cNvPr id="7" name="图片 6">
            <a:extLst>
              <a:ext uri="{FF2B5EF4-FFF2-40B4-BE49-F238E27FC236}">
                <a16:creationId xmlns:a16="http://schemas.microsoft.com/office/drawing/2014/main" id="{87F10C48-7EA4-1E06-60A2-DE2297318A15}"/>
              </a:ext>
            </a:extLst>
          </p:cNvPr>
          <p:cNvPicPr>
            <a:picLocks noChangeAspect="1"/>
          </p:cNvPicPr>
          <p:nvPr/>
        </p:nvPicPr>
        <p:blipFill>
          <a:blip r:embed="rId4"/>
          <a:stretch>
            <a:fillRect/>
          </a:stretch>
        </p:blipFill>
        <p:spPr>
          <a:xfrm>
            <a:off x="143736" y="2341277"/>
            <a:ext cx="5966977" cy="3909399"/>
          </a:xfrm>
          <a:prstGeom prst="rect">
            <a:avLst/>
          </a:prstGeom>
        </p:spPr>
      </p:pic>
    </p:spTree>
    <p:extLst>
      <p:ext uri="{BB962C8B-B14F-4D97-AF65-F5344CB8AC3E}">
        <p14:creationId xmlns:p14="http://schemas.microsoft.com/office/powerpoint/2010/main" val="2541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53510" y="248142"/>
            <a:ext cx="8861078" cy="480131"/>
          </a:xfrm>
        </p:spPr>
        <p:txBody>
          <a:bodyPr/>
          <a:lstStyle/>
          <a:p>
            <a:r>
              <a:rPr lang="en-US" altLang="zh-CN" dirty="0"/>
              <a:t>Related Works</a:t>
            </a:r>
            <a:endParaRPr lang="zh-CN" altLang="en-US" dirty="0"/>
          </a:p>
        </p:txBody>
      </p:sp>
      <p:sp>
        <p:nvSpPr>
          <p:cNvPr id="4" name="文本框 3">
            <a:extLst>
              <a:ext uri="{FF2B5EF4-FFF2-40B4-BE49-F238E27FC236}">
                <a16:creationId xmlns:a16="http://schemas.microsoft.com/office/drawing/2014/main" id="{B8DC5DEC-9FA7-C436-781A-78577338B5D3}"/>
              </a:ext>
            </a:extLst>
          </p:cNvPr>
          <p:cNvSpPr txBox="1"/>
          <p:nvPr/>
        </p:nvSpPr>
        <p:spPr>
          <a:xfrm>
            <a:off x="127458" y="972243"/>
            <a:ext cx="11937082" cy="2477601"/>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altLang="zh-CN" sz="2000" dirty="0"/>
              <a:t>Most of </a:t>
            </a:r>
            <a:r>
              <a:rPr lang="en-US" altLang="zh-CN" sz="2000" b="1" dirty="0">
                <a:solidFill>
                  <a:schemeClr val="accent4"/>
                </a:solidFill>
              </a:rPr>
              <a:t>deep learning based resource predictors </a:t>
            </a:r>
            <a:r>
              <a:rPr lang="en-US" altLang="zh-CN" sz="2000" dirty="0"/>
              <a:t>[1],[2],[3] fail to model the placement and interference between function instances.</a:t>
            </a:r>
          </a:p>
          <a:p>
            <a:pPr marL="342900" indent="-342900">
              <a:spcBef>
                <a:spcPts val="600"/>
              </a:spcBef>
              <a:buFont typeface="Wingdings" panose="05000000000000000000" pitchFamily="2" charset="2"/>
              <a:buChar char="Ø"/>
            </a:pPr>
            <a:r>
              <a:rPr lang="en-US" altLang="zh-CN" sz="2000" dirty="0"/>
              <a:t>Very few studies [4] have considered the impact of interference on performance prediction, but they only support CPU as the resource type.</a:t>
            </a:r>
          </a:p>
          <a:p>
            <a:pPr marL="342900" indent="-342900">
              <a:spcBef>
                <a:spcPts val="600"/>
              </a:spcBef>
              <a:buFont typeface="Wingdings" panose="05000000000000000000" pitchFamily="2" charset="2"/>
              <a:buChar char="Ø"/>
            </a:pPr>
            <a:r>
              <a:rPr lang="en-US" altLang="zh-CN" sz="2000" dirty="0"/>
              <a:t>Other works [5],[6] try to </a:t>
            </a:r>
            <a:r>
              <a:rPr lang="en-US" altLang="zh-CN" sz="2000" b="1" dirty="0">
                <a:solidFill>
                  <a:schemeClr val="accent4"/>
                </a:solidFill>
              </a:rPr>
              <a:t>isolate</a:t>
            </a:r>
            <a:r>
              <a:rPr lang="en-US" altLang="zh-CN" sz="2000" dirty="0"/>
              <a:t> shared resources to eliminate interference. </a:t>
            </a:r>
          </a:p>
          <a:p>
            <a:pPr marL="342900" indent="-342900">
              <a:spcBef>
                <a:spcPts val="600"/>
              </a:spcBef>
              <a:buFont typeface="Wingdings" panose="05000000000000000000" pitchFamily="2" charset="2"/>
              <a:buChar char="Ø"/>
            </a:pPr>
            <a:r>
              <a:rPr lang="en-US" altLang="zh-CN" sz="2000" dirty="0"/>
              <a:t>Isolation tools (Intel RDT) only support a limited number of CPU models and cannot isolate other shared resources such as L1 and L2 cache. This limits their application scopes. </a:t>
            </a:r>
          </a:p>
        </p:txBody>
      </p:sp>
      <p:sp>
        <p:nvSpPr>
          <p:cNvPr id="2" name="文本框 1">
            <a:extLst>
              <a:ext uri="{FF2B5EF4-FFF2-40B4-BE49-F238E27FC236}">
                <a16:creationId xmlns:a16="http://schemas.microsoft.com/office/drawing/2014/main" id="{7328E1F6-A2D6-DC1A-F700-6D653B9CCE07}"/>
              </a:ext>
            </a:extLst>
          </p:cNvPr>
          <p:cNvSpPr txBox="1"/>
          <p:nvPr/>
        </p:nvSpPr>
        <p:spPr>
          <a:xfrm>
            <a:off x="227914" y="4484362"/>
            <a:ext cx="11736171" cy="2308324"/>
          </a:xfrm>
          <a:prstGeom prst="rect">
            <a:avLst/>
          </a:prstGeom>
          <a:noFill/>
        </p:spPr>
        <p:txBody>
          <a:bodyPr wrap="square">
            <a:spAutoFit/>
          </a:bodyPr>
          <a:lstStyle/>
          <a:p>
            <a:r>
              <a:rPr lang="en-US" altLang="zh-CN" dirty="0"/>
              <a:t>[1] The power of prediction: Microservice auto scaling via workload learning, </a:t>
            </a:r>
            <a:r>
              <a:rPr lang="en-US" altLang="zh-CN" dirty="0" err="1"/>
              <a:t>Socc</a:t>
            </a:r>
            <a:r>
              <a:rPr lang="en-US" altLang="zh-CN" dirty="0"/>
              <a:t> 2021, CCF-B</a:t>
            </a:r>
          </a:p>
          <a:p>
            <a:r>
              <a:rPr lang="en-US" altLang="zh-CN" dirty="0"/>
              <a:t>[2] Pert-</a:t>
            </a:r>
            <a:r>
              <a:rPr lang="en-US" altLang="zh-CN" dirty="0" err="1"/>
              <a:t>gnn</a:t>
            </a:r>
            <a:r>
              <a:rPr lang="en-US" altLang="zh-CN" dirty="0"/>
              <a:t>: Latency prediction for microservice-based cloud-native applications via graph neural networks, SIGKDD 2023, CCF-A</a:t>
            </a:r>
          </a:p>
          <a:p>
            <a:r>
              <a:rPr lang="en-US" altLang="zh-CN" dirty="0"/>
              <a:t>[3] </a:t>
            </a:r>
            <a:r>
              <a:rPr lang="en-US" altLang="zh-CN" dirty="0" err="1"/>
              <a:t>Deeprest</a:t>
            </a:r>
            <a:r>
              <a:rPr lang="en-US" altLang="zh-CN" dirty="0"/>
              <a:t>: Deep resource estimation for interactive microservices, </a:t>
            </a:r>
            <a:r>
              <a:rPr lang="en-US" altLang="zh-CN" dirty="0" err="1"/>
              <a:t>Eurosys</a:t>
            </a:r>
            <a:r>
              <a:rPr lang="en-US" altLang="zh-CN" dirty="0"/>
              <a:t> 2022, CCF-A</a:t>
            </a:r>
          </a:p>
          <a:p>
            <a:r>
              <a:rPr lang="en-US" altLang="zh-CN" dirty="0"/>
              <a:t>[4] Iris: Interference and resource aware predictive orchestration for ml inference serving, IEEE Cloud 2023</a:t>
            </a:r>
          </a:p>
          <a:p>
            <a:r>
              <a:rPr lang="en-US" altLang="zh-CN" dirty="0"/>
              <a:t>[5] FIRM: an intelligent fine-grained resource management framework for </a:t>
            </a:r>
            <a:r>
              <a:rPr lang="en-US" altLang="zh-CN" dirty="0" err="1"/>
              <a:t>slo</a:t>
            </a:r>
            <a:r>
              <a:rPr lang="en-US" altLang="zh-CN" dirty="0"/>
              <a:t>-oriented microservices, OSDI 2020, CCF-A</a:t>
            </a:r>
          </a:p>
          <a:p>
            <a:r>
              <a:rPr lang="en-US" altLang="zh-CN" dirty="0"/>
              <a:t>[6] PARTIES: </a:t>
            </a:r>
            <a:r>
              <a:rPr lang="en-US" altLang="zh-CN" dirty="0" err="1"/>
              <a:t>qos</a:t>
            </a:r>
            <a:r>
              <a:rPr lang="en-US" altLang="zh-CN" dirty="0"/>
              <a:t>-aware resource partitioning for multiple interactive services, ASPLOS 2019, CCF-A</a:t>
            </a:r>
            <a:endParaRPr lang="zh-CN" altLang="en-US" dirty="0"/>
          </a:p>
        </p:txBody>
      </p:sp>
      <p:sp>
        <p:nvSpPr>
          <p:cNvPr id="3" name="矩形: 圆角 2">
            <a:extLst>
              <a:ext uri="{FF2B5EF4-FFF2-40B4-BE49-F238E27FC236}">
                <a16:creationId xmlns:a16="http://schemas.microsoft.com/office/drawing/2014/main" id="{41F131C2-C2B6-2B04-FDF2-9E9172DD4020}"/>
              </a:ext>
            </a:extLst>
          </p:cNvPr>
          <p:cNvSpPr/>
          <p:nvPr/>
        </p:nvSpPr>
        <p:spPr>
          <a:xfrm>
            <a:off x="227914" y="3547124"/>
            <a:ext cx="11736171" cy="839755"/>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Therefore, interference between function instances remains an unsolved problem for resource prediction. </a:t>
            </a:r>
            <a:endParaRPr lang="zh-CN" altLang="en-US" sz="2000" dirty="0">
              <a:solidFill>
                <a:schemeClr val="bg1"/>
              </a:solidFill>
            </a:endParaRPr>
          </a:p>
        </p:txBody>
      </p:sp>
    </p:spTree>
    <p:extLst>
      <p:ext uri="{BB962C8B-B14F-4D97-AF65-F5344CB8AC3E}">
        <p14:creationId xmlns:p14="http://schemas.microsoft.com/office/powerpoint/2010/main" val="52166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The Architecture of INTERLESS</a:t>
            </a:r>
            <a:endParaRPr lang="zh-CN" altLang="en-US" dirty="0"/>
          </a:p>
        </p:txBody>
      </p:sp>
      <p:sp>
        <p:nvSpPr>
          <p:cNvPr id="2" name="文本框 1">
            <a:extLst>
              <a:ext uri="{FF2B5EF4-FFF2-40B4-BE49-F238E27FC236}">
                <a16:creationId xmlns:a16="http://schemas.microsoft.com/office/drawing/2014/main" id="{72F717F7-E1B2-7366-36CC-C05624BA4E9B}"/>
              </a:ext>
            </a:extLst>
          </p:cNvPr>
          <p:cNvSpPr txBox="1"/>
          <p:nvPr/>
        </p:nvSpPr>
        <p:spPr>
          <a:xfrm>
            <a:off x="314961" y="840121"/>
            <a:ext cx="11765279" cy="1938992"/>
          </a:xfrm>
          <a:prstGeom prst="rect">
            <a:avLst/>
          </a:prstGeom>
          <a:noFill/>
        </p:spPr>
        <p:txBody>
          <a:bodyPr wrap="square">
            <a:spAutoFit/>
          </a:bodyPr>
          <a:lstStyle/>
          <a:p>
            <a:pPr marL="342900"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System Manager: </a:t>
            </a:r>
            <a:r>
              <a:rPr lang="en-US" altLang="zh-CN" sz="2000" dirty="0"/>
              <a:t>Implemented at the top of the Docker Swarm cluster to maintain the function store, monitor metrics and manage resources.</a:t>
            </a:r>
          </a:p>
          <a:p>
            <a:pPr marL="342900"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Resource Predictor: </a:t>
            </a:r>
            <a:r>
              <a:rPr lang="en-US" altLang="zh-CN" sz="2000" dirty="0"/>
              <a:t>The attention-based network for modeling the interference between functions.</a:t>
            </a:r>
          </a:p>
          <a:p>
            <a:pPr indent="-342900">
              <a:spcBef>
                <a:spcPts val="1200"/>
              </a:spcBef>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System Anomaly Detection: </a:t>
            </a:r>
            <a:r>
              <a:rPr lang="en-US" altLang="zh-CN" sz="2000" dirty="0"/>
              <a:t>By</a:t>
            </a:r>
            <a:r>
              <a:rPr lang="en-US" altLang="zh-CN" sz="2000" b="1" dirty="0">
                <a:latin typeface="Times New Roman" panose="02020603050405020304" pitchFamily="18" charset="0"/>
                <a:cs typeface="Times New Roman" panose="02020603050405020304" pitchFamily="18" charset="0"/>
              </a:rPr>
              <a:t> </a:t>
            </a:r>
            <a:r>
              <a:rPr lang="en-US" altLang="zh-CN" sz="2000" dirty="0"/>
              <a:t>comparing monitored and predicted resource consumption.</a:t>
            </a:r>
          </a:p>
        </p:txBody>
      </p:sp>
      <p:pic>
        <p:nvPicPr>
          <p:cNvPr id="3" name="图片 2">
            <a:extLst>
              <a:ext uri="{FF2B5EF4-FFF2-40B4-BE49-F238E27FC236}">
                <a16:creationId xmlns:a16="http://schemas.microsoft.com/office/drawing/2014/main" id="{D4010C5C-B9FF-06B0-2494-E3EEBFCFCC6F}"/>
              </a:ext>
            </a:extLst>
          </p:cNvPr>
          <p:cNvPicPr>
            <a:picLocks noChangeAspect="1"/>
          </p:cNvPicPr>
          <p:nvPr/>
        </p:nvPicPr>
        <p:blipFill>
          <a:blip r:embed="rId3"/>
          <a:stretch>
            <a:fillRect/>
          </a:stretch>
        </p:blipFill>
        <p:spPr>
          <a:xfrm>
            <a:off x="2185386" y="2779113"/>
            <a:ext cx="7821228" cy="4033153"/>
          </a:xfrm>
          <a:prstGeom prst="rect">
            <a:avLst/>
          </a:prstGeom>
        </p:spPr>
      </p:pic>
    </p:spTree>
    <p:extLst>
      <p:ext uri="{BB962C8B-B14F-4D97-AF65-F5344CB8AC3E}">
        <p14:creationId xmlns:p14="http://schemas.microsoft.com/office/powerpoint/2010/main" val="158522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Resource Predictor</a:t>
            </a:r>
            <a:endParaRPr lang="zh-CN" altLang="en-US" dirty="0"/>
          </a:p>
        </p:txBody>
      </p:sp>
      <p:sp>
        <p:nvSpPr>
          <p:cNvPr id="4" name="矩形: 圆角 3">
            <a:extLst>
              <a:ext uri="{FF2B5EF4-FFF2-40B4-BE49-F238E27FC236}">
                <a16:creationId xmlns:a16="http://schemas.microsoft.com/office/drawing/2014/main" id="{82B3E950-FBF1-5C25-6F0B-C4707C838967}"/>
              </a:ext>
            </a:extLst>
          </p:cNvPr>
          <p:cNvSpPr/>
          <p:nvPr/>
        </p:nvSpPr>
        <p:spPr>
          <a:xfrm>
            <a:off x="1253744" y="4086941"/>
            <a:ext cx="2947564" cy="2322382"/>
          </a:xfrm>
          <a:prstGeom prst="roundRect">
            <a:avLst>
              <a:gd name="adj" fmla="val 3317"/>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705953D5-EEFA-7BC6-F252-4FA3906D6293}"/>
              </a:ext>
            </a:extLst>
          </p:cNvPr>
          <p:cNvSpPr txBox="1"/>
          <p:nvPr/>
        </p:nvSpPr>
        <p:spPr>
          <a:xfrm>
            <a:off x="0" y="932547"/>
            <a:ext cx="12089219" cy="1631216"/>
          </a:xfrm>
          <a:prstGeom prst="rect">
            <a:avLst/>
          </a:prstGeom>
          <a:noFill/>
        </p:spPr>
        <p:txBody>
          <a:bodyPr wrap="square">
            <a:spAutoFit/>
          </a:bodyPr>
          <a:lstStyle/>
          <a:p>
            <a:pPr marL="342900" indent="-342900">
              <a:spcBef>
                <a:spcPts val="1200"/>
              </a:spcBef>
              <a:buFont typeface="Wingdings" panose="05000000000000000000" pitchFamily="2" charset="2"/>
              <a:buChar char="Ø"/>
            </a:pPr>
            <a:r>
              <a:rPr lang="en-US" altLang="zh-CN" sz="2000" dirty="0"/>
              <a:t>Sequence-to-sequence architecture</a:t>
            </a:r>
          </a:p>
          <a:p>
            <a:pPr marL="342900" indent="-342900">
              <a:spcBef>
                <a:spcPts val="1200"/>
              </a:spcBef>
              <a:buFont typeface="Wingdings" panose="05000000000000000000" pitchFamily="2" charset="2"/>
              <a:buChar char="Ø"/>
            </a:pPr>
            <a:r>
              <a:rPr lang="en-US" altLang="zh-CN" sz="2000" dirty="0"/>
              <a:t>The </a:t>
            </a:r>
            <a:r>
              <a:rPr lang="en-US" altLang="zh-CN" sz="2000" b="1" dirty="0">
                <a:latin typeface="Times New Roman" panose="02020603050405020304" pitchFamily="18" charset="0"/>
                <a:cs typeface="Times New Roman" panose="02020603050405020304" pitchFamily="18" charset="0"/>
              </a:rPr>
              <a:t>attention-based network </a:t>
            </a:r>
            <a:r>
              <a:rPr lang="en-US" altLang="zh-CN" sz="2000" dirty="0"/>
              <a:t>only to model the interference between instances within each server.</a:t>
            </a:r>
          </a:p>
          <a:p>
            <a:pPr marL="342900" indent="-342900">
              <a:spcBef>
                <a:spcPts val="1200"/>
              </a:spcBef>
              <a:buFont typeface="Wingdings" panose="05000000000000000000" pitchFamily="2" charset="2"/>
              <a:buChar char="Ø"/>
            </a:pPr>
            <a:r>
              <a:rPr lang="en-US" altLang="zh-CN" sz="2000" dirty="0"/>
              <a:t>Builds an independent interference-aware deep resource predictor on each server to reduce the computational burden for extensive combinations</a:t>
            </a:r>
          </a:p>
        </p:txBody>
      </p:sp>
      <p:sp>
        <p:nvSpPr>
          <p:cNvPr id="6" name="文本框 5">
            <a:extLst>
              <a:ext uri="{FF2B5EF4-FFF2-40B4-BE49-F238E27FC236}">
                <a16:creationId xmlns:a16="http://schemas.microsoft.com/office/drawing/2014/main" id="{391DE3B7-0086-2109-909E-14EB34617282}"/>
              </a:ext>
            </a:extLst>
          </p:cNvPr>
          <p:cNvSpPr txBox="1"/>
          <p:nvPr/>
        </p:nvSpPr>
        <p:spPr>
          <a:xfrm>
            <a:off x="1377192" y="4393208"/>
            <a:ext cx="2700668" cy="1631216"/>
          </a:xfrm>
          <a:prstGeom prst="rect">
            <a:avLst/>
          </a:prstGeom>
          <a:noFill/>
        </p:spPr>
        <p:txBody>
          <a:bodyPr wrap="square">
            <a:spAutoFit/>
          </a:bodyPr>
          <a:lstStyle/>
          <a:p>
            <a:r>
              <a:rPr lang="en-US" altLang="zh-CN" sz="2000" dirty="0"/>
              <a:t>Features: instance’s requests per second  (RPS) and the concurrency of requests</a:t>
            </a:r>
            <a:endParaRPr lang="zh-CN" altLang="en-US" sz="2000" dirty="0"/>
          </a:p>
        </p:txBody>
      </p:sp>
      <p:pic>
        <p:nvPicPr>
          <p:cNvPr id="7" name="图片 6">
            <a:extLst>
              <a:ext uri="{FF2B5EF4-FFF2-40B4-BE49-F238E27FC236}">
                <a16:creationId xmlns:a16="http://schemas.microsoft.com/office/drawing/2014/main" id="{94C7032E-C579-93E2-6768-EA12468D9AD7}"/>
              </a:ext>
            </a:extLst>
          </p:cNvPr>
          <p:cNvPicPr>
            <a:picLocks noChangeAspect="1"/>
          </p:cNvPicPr>
          <p:nvPr/>
        </p:nvPicPr>
        <p:blipFill>
          <a:blip r:embed="rId3"/>
          <a:stretch>
            <a:fillRect/>
          </a:stretch>
        </p:blipFill>
        <p:spPr>
          <a:xfrm>
            <a:off x="5194669" y="2675099"/>
            <a:ext cx="5778131" cy="4018515"/>
          </a:xfrm>
          <a:prstGeom prst="rect">
            <a:avLst/>
          </a:prstGeom>
        </p:spPr>
      </p:pic>
      <p:sp>
        <p:nvSpPr>
          <p:cNvPr id="8" name="箭头: 右 7">
            <a:extLst>
              <a:ext uri="{FF2B5EF4-FFF2-40B4-BE49-F238E27FC236}">
                <a16:creationId xmlns:a16="http://schemas.microsoft.com/office/drawing/2014/main" id="{CC691D3C-9259-A618-BA60-DA044A57E820}"/>
              </a:ext>
            </a:extLst>
          </p:cNvPr>
          <p:cNvSpPr/>
          <p:nvPr/>
        </p:nvSpPr>
        <p:spPr>
          <a:xfrm>
            <a:off x="4201308" y="5721456"/>
            <a:ext cx="1356669" cy="3029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6766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9120" y="248142"/>
            <a:ext cx="9093200" cy="480131"/>
          </a:xfrm>
        </p:spPr>
        <p:txBody>
          <a:bodyPr/>
          <a:lstStyle/>
          <a:p>
            <a:r>
              <a:rPr lang="en-US" altLang="zh-CN" sz="2800" b="1" dirty="0"/>
              <a:t>Interference-Aware Encoder</a:t>
            </a:r>
            <a:endParaRPr lang="zh-CN" altLang="en-US" dirty="0"/>
          </a:p>
        </p:txBody>
      </p:sp>
      <p:pic>
        <p:nvPicPr>
          <p:cNvPr id="2" name="图片 1">
            <a:extLst>
              <a:ext uri="{FF2B5EF4-FFF2-40B4-BE49-F238E27FC236}">
                <a16:creationId xmlns:a16="http://schemas.microsoft.com/office/drawing/2014/main" id="{46D78530-4A4D-D007-AABF-94E087FD6161}"/>
              </a:ext>
            </a:extLst>
          </p:cNvPr>
          <p:cNvPicPr>
            <a:picLocks noChangeAspect="1"/>
          </p:cNvPicPr>
          <p:nvPr/>
        </p:nvPicPr>
        <p:blipFill>
          <a:blip r:embed="rId3"/>
          <a:stretch>
            <a:fillRect/>
          </a:stretch>
        </p:blipFill>
        <p:spPr>
          <a:xfrm>
            <a:off x="7673786" y="1133410"/>
            <a:ext cx="4300178" cy="3783598"/>
          </a:xfrm>
          <a:prstGeom prst="rect">
            <a:avLst/>
          </a:prstGeom>
        </p:spPr>
      </p:pic>
      <p:sp>
        <p:nvSpPr>
          <p:cNvPr id="3" name="矩形: 圆角 2">
            <a:extLst>
              <a:ext uri="{FF2B5EF4-FFF2-40B4-BE49-F238E27FC236}">
                <a16:creationId xmlns:a16="http://schemas.microsoft.com/office/drawing/2014/main" id="{421442C1-F38E-F8C6-BA06-6BC783CC5AEE}"/>
              </a:ext>
            </a:extLst>
          </p:cNvPr>
          <p:cNvSpPr/>
          <p:nvPr/>
        </p:nvSpPr>
        <p:spPr>
          <a:xfrm>
            <a:off x="249145" y="1187181"/>
            <a:ext cx="7150614" cy="5110113"/>
          </a:xfrm>
          <a:prstGeom prst="roundRect">
            <a:avLst>
              <a:gd name="adj" fmla="val 3034"/>
            </a:avLst>
          </a:prstGeom>
          <a:solidFill>
            <a:schemeClr val="bg1">
              <a:lumMod val="85000"/>
            </a:schemeClr>
          </a:solidFill>
          <a:ln w="19050">
            <a:prstDash val="lg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27FF6561-FB72-532C-3A3A-0B11DF4FC523}"/>
              </a:ext>
            </a:extLst>
          </p:cNvPr>
          <p:cNvSpPr/>
          <p:nvPr/>
        </p:nvSpPr>
        <p:spPr>
          <a:xfrm>
            <a:off x="474045" y="1928873"/>
            <a:ext cx="2899563" cy="1762278"/>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t>Purpose</a:t>
            </a:r>
            <a:r>
              <a:rPr lang="en-US" altLang="zh-CN" sz="2000" dirty="0">
                <a:solidFill>
                  <a:schemeClr val="bg1"/>
                </a:solidFill>
              </a:rPr>
              <a:t> 1:</a:t>
            </a:r>
            <a:r>
              <a:rPr lang="zh-CN" altLang="en-US" sz="2000" dirty="0">
                <a:solidFill>
                  <a:schemeClr val="bg1"/>
                </a:solidFill>
              </a:rPr>
              <a:t> </a:t>
            </a:r>
            <a:endParaRPr lang="en-US" altLang="zh-CN" sz="2000" dirty="0">
              <a:solidFill>
                <a:schemeClr val="bg1"/>
              </a:solidFill>
            </a:endParaRPr>
          </a:p>
          <a:p>
            <a:pPr>
              <a:spcBef>
                <a:spcPts val="400"/>
              </a:spcBef>
            </a:pPr>
            <a:r>
              <a:rPr lang="en-US" altLang="zh-CN" sz="2000" dirty="0"/>
              <a:t>Prior requests queuing</a:t>
            </a:r>
            <a:endParaRPr lang="en-US" altLang="zh-CN" sz="2000" dirty="0">
              <a:solidFill>
                <a:schemeClr val="bg1"/>
              </a:solidFill>
            </a:endParaRPr>
          </a:p>
        </p:txBody>
      </p:sp>
      <p:sp>
        <p:nvSpPr>
          <p:cNvPr id="11" name="箭头: 右 10">
            <a:extLst>
              <a:ext uri="{FF2B5EF4-FFF2-40B4-BE49-F238E27FC236}">
                <a16:creationId xmlns:a16="http://schemas.microsoft.com/office/drawing/2014/main" id="{A614D86C-A27E-97DF-DD56-C9034EC709B1}"/>
              </a:ext>
            </a:extLst>
          </p:cNvPr>
          <p:cNvSpPr/>
          <p:nvPr/>
        </p:nvSpPr>
        <p:spPr>
          <a:xfrm>
            <a:off x="3534291" y="2583924"/>
            <a:ext cx="492369" cy="452176"/>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1E0C89E6-E42C-0ABD-B55C-AD3AB7572F12}"/>
              </a:ext>
            </a:extLst>
          </p:cNvPr>
          <p:cNvSpPr/>
          <p:nvPr/>
        </p:nvSpPr>
        <p:spPr>
          <a:xfrm>
            <a:off x="4187343" y="1928873"/>
            <a:ext cx="3012907" cy="1762278"/>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Solution 1:</a:t>
            </a:r>
            <a:r>
              <a:rPr lang="zh-CN" altLang="en-US" sz="2000" dirty="0">
                <a:solidFill>
                  <a:schemeClr val="bg1"/>
                </a:solidFill>
              </a:rPr>
              <a:t> </a:t>
            </a:r>
            <a:r>
              <a:rPr lang="en-US" altLang="zh-CN" sz="2000" dirty="0">
                <a:solidFill>
                  <a:schemeClr val="bg1"/>
                </a:solidFill>
              </a:rPr>
              <a:t>L</a:t>
            </a:r>
            <a:r>
              <a:rPr lang="en-US" altLang="zh-CN" sz="2000" dirty="0"/>
              <a:t>ong short-term memory (LSTM) to characterize past request queuing as a time series</a:t>
            </a:r>
            <a:endParaRPr lang="zh-CN" altLang="en-US" sz="2000" baseline="30000" dirty="0">
              <a:solidFill>
                <a:schemeClr val="bg1"/>
              </a:solidFill>
            </a:endParaRPr>
          </a:p>
        </p:txBody>
      </p:sp>
      <p:sp>
        <p:nvSpPr>
          <p:cNvPr id="13" name="矩形: 圆角 12">
            <a:extLst>
              <a:ext uri="{FF2B5EF4-FFF2-40B4-BE49-F238E27FC236}">
                <a16:creationId xmlns:a16="http://schemas.microsoft.com/office/drawing/2014/main" id="{6EFFB00E-90F9-19BC-CA9D-2804BB407BD6}"/>
              </a:ext>
            </a:extLst>
          </p:cNvPr>
          <p:cNvSpPr/>
          <p:nvPr/>
        </p:nvSpPr>
        <p:spPr>
          <a:xfrm>
            <a:off x="474045" y="4267636"/>
            <a:ext cx="2899563" cy="1762277"/>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t>Purpose</a:t>
            </a:r>
            <a:r>
              <a:rPr lang="en-US" altLang="zh-CN" sz="2000" dirty="0">
                <a:solidFill>
                  <a:schemeClr val="bg1"/>
                </a:solidFill>
              </a:rPr>
              <a:t> 2:</a:t>
            </a:r>
            <a:r>
              <a:rPr lang="zh-CN" altLang="en-US" sz="2000" dirty="0">
                <a:solidFill>
                  <a:schemeClr val="bg1"/>
                </a:solidFill>
              </a:rPr>
              <a:t> </a:t>
            </a:r>
            <a:r>
              <a:rPr lang="en-US" altLang="zh-CN" sz="2000" dirty="0"/>
              <a:t>Modeling the interference between function instances  </a:t>
            </a:r>
            <a:endParaRPr lang="en-US" altLang="zh-CN" sz="2000" dirty="0">
              <a:solidFill>
                <a:schemeClr val="bg1"/>
              </a:solidFill>
            </a:endParaRPr>
          </a:p>
        </p:txBody>
      </p:sp>
      <p:sp>
        <p:nvSpPr>
          <p:cNvPr id="14" name="箭头: 右 13">
            <a:extLst>
              <a:ext uri="{FF2B5EF4-FFF2-40B4-BE49-F238E27FC236}">
                <a16:creationId xmlns:a16="http://schemas.microsoft.com/office/drawing/2014/main" id="{C27BB95B-E043-E4C1-D4DC-D4D7E88F0206}"/>
              </a:ext>
            </a:extLst>
          </p:cNvPr>
          <p:cNvSpPr/>
          <p:nvPr/>
        </p:nvSpPr>
        <p:spPr>
          <a:xfrm>
            <a:off x="3534291" y="4922686"/>
            <a:ext cx="492369" cy="452176"/>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35F42D6D-717E-F57D-A879-09432F4E67ED}"/>
              </a:ext>
            </a:extLst>
          </p:cNvPr>
          <p:cNvSpPr/>
          <p:nvPr/>
        </p:nvSpPr>
        <p:spPr>
          <a:xfrm>
            <a:off x="4187343" y="4267636"/>
            <a:ext cx="3012907" cy="1762278"/>
          </a:xfrm>
          <a:prstGeom prst="roundRect">
            <a:avLst>
              <a:gd name="adj" fmla="val 917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altLang="zh-CN" sz="2000" dirty="0">
                <a:solidFill>
                  <a:schemeClr val="bg1"/>
                </a:solidFill>
              </a:rPr>
              <a:t>Solution 2:</a:t>
            </a:r>
            <a:r>
              <a:rPr lang="zh-CN" altLang="en-US" sz="2000" dirty="0">
                <a:solidFill>
                  <a:schemeClr val="bg1"/>
                </a:solidFill>
              </a:rPr>
              <a:t> </a:t>
            </a:r>
            <a:r>
              <a:rPr lang="en-US" altLang="zh-CN" sz="2000" dirty="0"/>
              <a:t>The hidden state of LSTM is fed into Temporal Pattern Attention</a:t>
            </a:r>
            <a:endParaRPr lang="zh-CN" altLang="en-US" sz="2000" baseline="30000" dirty="0">
              <a:solidFill>
                <a:schemeClr val="bg1"/>
              </a:solidFill>
            </a:endParaRPr>
          </a:p>
        </p:txBody>
      </p:sp>
      <p:sp>
        <p:nvSpPr>
          <p:cNvPr id="16" name="文本框 15">
            <a:extLst>
              <a:ext uri="{FF2B5EF4-FFF2-40B4-BE49-F238E27FC236}">
                <a16:creationId xmlns:a16="http://schemas.microsoft.com/office/drawing/2014/main" id="{FDAAFEAF-2221-5044-602B-717DD75A4974}"/>
              </a:ext>
            </a:extLst>
          </p:cNvPr>
          <p:cNvSpPr txBox="1"/>
          <p:nvPr/>
        </p:nvSpPr>
        <p:spPr>
          <a:xfrm>
            <a:off x="249143" y="1272485"/>
            <a:ext cx="7150615" cy="400110"/>
          </a:xfrm>
          <a:prstGeom prst="rect">
            <a:avLst/>
          </a:prstGeom>
          <a:noFill/>
        </p:spPr>
        <p:txBody>
          <a:bodyPr wrap="square">
            <a:spAutoFit/>
          </a:bodyPr>
          <a:lstStyle/>
          <a:p>
            <a:pPr algn="ctr"/>
            <a:r>
              <a:rPr lang="en-US" altLang="zh-CN" sz="2000" b="1" dirty="0">
                <a:latin typeface="Times New Roman" panose="02020603050405020304" pitchFamily="18" charset="0"/>
                <a:cs typeface="Times New Roman" panose="02020603050405020304" pitchFamily="18" charset="0"/>
              </a:rPr>
              <a:t>Purpose and Solution</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416656"/>
      </p:ext>
    </p:extLst>
  </p:cSld>
  <p:clrMapOvr>
    <a:masterClrMapping/>
  </p:clrMapOvr>
</p:sld>
</file>

<file path=ppt/theme/theme1.xml><?xml version="1.0" encoding="utf-8"?>
<a:theme xmlns:a="http://schemas.openxmlformats.org/drawingml/2006/main" name="内页​​">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13415</TotalTime>
  <Words>3330</Words>
  <Application>Microsoft Office PowerPoint</Application>
  <PresentationFormat>宽屏</PresentationFormat>
  <Paragraphs>188</Paragraphs>
  <Slides>17</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-apple-system</vt:lpstr>
      <vt:lpstr>system-ui</vt:lpstr>
      <vt:lpstr>等线</vt:lpstr>
      <vt:lpstr>微软雅黑</vt:lpstr>
      <vt:lpstr>Arial</vt:lpstr>
      <vt:lpstr>Cambria Math</vt:lpstr>
      <vt:lpstr>Century Gothic</vt:lpstr>
      <vt:lpstr>Times New Roman</vt:lpstr>
      <vt:lpstr>Trebuchet MS</vt:lpstr>
      <vt:lpstr>Wingdings</vt:lpstr>
      <vt:lpstr>内页​​</vt:lpstr>
      <vt:lpstr>INTERLESS: Interference-Aware Deep Resource  Prediction for Serverless Computing</vt:lpstr>
      <vt:lpstr>Contents</vt:lpstr>
      <vt:lpstr>Serverless: Autoscaling for Dynamic Requests Load</vt:lpstr>
      <vt:lpstr> Prediction Helps Warm-up Serverless Functions</vt:lpstr>
      <vt:lpstr>Challenge: Interference between Function Instances</vt:lpstr>
      <vt:lpstr>Related Works</vt:lpstr>
      <vt:lpstr>The Architecture of INTERLESS</vt:lpstr>
      <vt:lpstr>Resource Predictor</vt:lpstr>
      <vt:lpstr>Interference-Aware Encoder</vt:lpstr>
      <vt:lpstr>Temporal Pattern Attention</vt:lpstr>
      <vt:lpstr>Decoder for Longer Horizon</vt:lpstr>
      <vt:lpstr>System Anomaly Detection</vt:lpstr>
      <vt:lpstr>Dataset and Experimental Settings</vt:lpstr>
      <vt:lpstr> INTERLESS’s effectiveness</vt:lpstr>
      <vt:lpstr> INTERLESS’s effectiveness</vt:lpstr>
      <vt:lpstr>Future Work: A Control Theoretical View of Cloud Elasticity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Transformer Model</dc:title>
  <dc:creator>532329713@qq.com</dc:creator>
  <cp:lastModifiedBy>Rufieng Ma</cp:lastModifiedBy>
  <cp:revision>162</cp:revision>
  <dcterms:created xsi:type="dcterms:W3CDTF">2022-05-25T10:04:49Z</dcterms:created>
  <dcterms:modified xsi:type="dcterms:W3CDTF">2024-05-26T15:14:36Z</dcterms:modified>
</cp:coreProperties>
</file>